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320">
          <p15:clr>
            <a:srgbClr val="A4A3A4"/>
          </p15:clr>
        </p15:guide>
        <p15:guide id="3" pos="317">
          <p15:clr>
            <a:srgbClr val="A4A3A4"/>
          </p15:clr>
        </p15:guide>
        <p15:guide id="4" orient="horz" pos="553">
          <p15:clr>
            <a:srgbClr val="A4A3A4"/>
          </p15:clr>
        </p15:guide>
        <p15:guide id="5" orient="horz" pos="349">
          <p15:clr>
            <a:srgbClr val="A4A3A4"/>
          </p15:clr>
        </p15:guide>
      </p15:sldGuideLst>
    </p:ext>
    <p:ext uri="GoogleSlidesCustomDataVersion2">
      <go:slidesCustomData xmlns:go="http://customooxmlschemas.google.com/" r:id="rId61" roundtripDataSignature="AMtx7miUsFQ6FcR0NhpdfWpH36Eq4m7S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320" orient="horz"/>
        <p:guide pos="317"/>
        <p:guide pos="553" orient="horz"/>
        <p:guide pos="34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 name="Google Shape;25;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6" name="Google Shape;26;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27" name="Google Shape;27;p1: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21" name="Google Shape;121;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122" name="Google Shape;122;p10: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9" name="Google Shape;129;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130" name="Google Shape;130;p11: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9" name="Google Shape;139;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140" name="Google Shape;140;p12: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48" name="Google Shape;148;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149" name="Google Shape;149;p13: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68275" lvl="0" marL="180000" rtl="0" algn="l">
              <a:spcBef>
                <a:spcPts val="0"/>
              </a:spcBef>
              <a:spcAft>
                <a:spcPts val="0"/>
              </a:spcAft>
              <a:buClr>
                <a:srgbClr val="262626"/>
              </a:buClr>
              <a:buSzPts val="1200"/>
              <a:buFont typeface="Arial"/>
              <a:buChar char="•"/>
            </a:pPr>
            <a:r>
              <a:rPr lang="es-PE" sz="1200">
                <a:solidFill>
                  <a:srgbClr val="262626"/>
                </a:solidFill>
              </a:rPr>
              <a:t>“Hipertexto” (</a:t>
            </a:r>
            <a:r>
              <a:rPr b="1" lang="es-PE" sz="1200">
                <a:solidFill>
                  <a:srgbClr val="276B7D"/>
                </a:solidFill>
              </a:rPr>
              <a:t>H</a:t>
            </a:r>
            <a:r>
              <a:rPr lang="es-PE" sz="1200">
                <a:solidFill>
                  <a:srgbClr val="262626"/>
                </a:solidFill>
              </a:rPr>
              <a:t>yper</a:t>
            </a:r>
            <a:r>
              <a:rPr b="1" lang="es-PE" sz="1200">
                <a:solidFill>
                  <a:srgbClr val="276B7D"/>
                </a:solidFill>
              </a:rPr>
              <a:t>T</a:t>
            </a:r>
            <a:r>
              <a:rPr lang="es-PE" sz="1200">
                <a:solidFill>
                  <a:srgbClr val="262626"/>
                </a:solidFill>
              </a:rPr>
              <a:t>ext) hace referencia a texto que permite el acceso a otro texto a través de enlaces también conocidos como “hyperlinks”.</a:t>
            </a:r>
            <a:endParaRPr/>
          </a:p>
          <a:p>
            <a:pPr indent="-168275" lvl="0" marL="180000" rtl="0" algn="l">
              <a:spcBef>
                <a:spcPts val="0"/>
              </a:spcBef>
              <a:spcAft>
                <a:spcPts val="0"/>
              </a:spcAft>
              <a:buClr>
                <a:srgbClr val="262626"/>
              </a:buClr>
              <a:buSzPts val="1200"/>
              <a:buFont typeface="Arial"/>
              <a:buChar char="•"/>
            </a:pPr>
            <a:r>
              <a:rPr lang="es-PE" sz="1200">
                <a:solidFill>
                  <a:srgbClr val="262626"/>
                </a:solidFill>
              </a:rPr>
              <a:t>“Lenguaje de marcado” (</a:t>
            </a:r>
            <a:r>
              <a:rPr b="1" lang="es-PE" sz="1200">
                <a:solidFill>
                  <a:srgbClr val="276B7D"/>
                </a:solidFill>
              </a:rPr>
              <a:t>M</a:t>
            </a:r>
            <a:r>
              <a:rPr lang="es-PE" sz="1200">
                <a:solidFill>
                  <a:srgbClr val="262626"/>
                </a:solidFill>
              </a:rPr>
              <a:t>arkup </a:t>
            </a:r>
            <a:r>
              <a:rPr b="1" lang="es-PE" sz="1200">
                <a:solidFill>
                  <a:srgbClr val="276B7D"/>
                </a:solidFill>
              </a:rPr>
              <a:t>L</a:t>
            </a:r>
            <a:r>
              <a:rPr lang="es-PE" sz="1200">
                <a:solidFill>
                  <a:srgbClr val="262626"/>
                </a:solidFill>
              </a:rPr>
              <a:t>anguage) es un lenguaje informático que permite definir la estructura y la presentación de texto sin procesar. En el caso de HTML, el navegador interpreta el texto colocado entre etiquetas HTML.</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56" name="Google Shape;156;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157" name="Google Shape;157;p14: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s-PE">
                <a:latin typeface="Arial"/>
                <a:ea typeface="Arial"/>
                <a:cs typeface="Arial"/>
                <a:sym typeface="Arial"/>
              </a:rPr>
              <a:t>Los elementos HTML generalmente tienen una etiqueta de apertura y una de cierre, pero hay etiquetas que no tienen su correspondiente cierre, ejemplo: la etiqueta &lt;br /&gt;</a:t>
            </a:r>
            <a:endParaRPr/>
          </a:p>
          <a:p>
            <a:pPr indent="0" lvl="0" marL="0" rtl="0" algn="l">
              <a:spcBef>
                <a:spcPts val="0"/>
              </a:spcBef>
              <a:spcAft>
                <a:spcPts val="0"/>
              </a:spcAft>
              <a:buNone/>
            </a:pPr>
            <a:r>
              <a:t/>
            </a:r>
            <a:endParaRPr>
              <a:latin typeface="Arial"/>
              <a:ea typeface="Arial"/>
              <a:cs typeface="Arial"/>
              <a:sym typeface="Arial"/>
            </a:endParaRPr>
          </a:p>
        </p:txBody>
      </p:sp>
      <p:sp>
        <p:nvSpPr>
          <p:cNvPr id="165" name="Google Shape;165;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166" name="Google Shape;166;p15: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Arial"/>
              <a:buAutoNum type="arabicPeriod"/>
            </a:pPr>
            <a:r>
              <a:rPr lang="es-PE">
                <a:latin typeface="Arial"/>
                <a:ea typeface="Arial"/>
                <a:cs typeface="Arial"/>
                <a:sym typeface="Arial"/>
              </a:rPr>
              <a:t>Coloquialmente se dice que los metadatos son “datos acerca de los datos”. Los metadatos permiten describir la información que contiene un documento.</a:t>
            </a:r>
            <a:endParaRPr/>
          </a:p>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79" name="Google Shape;179;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180" name="Google Shape;180;p16: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92" name="Google Shape;192;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193" name="Google Shape;193;p17: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03" name="Google Shape;203;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204" name="Google Shape;204;p18: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13" name="Google Shape;213;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214" name="Google Shape;214;p19: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 name="Google Shape;40;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1" name="Google Shape;41;p2: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21" name="Google Shape;221;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222" name="Google Shape;222;p20: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Arial"/>
              <a:buAutoNum type="arabicPeriod"/>
            </a:pPr>
            <a:r>
              <a:rPr lang="es-PE">
                <a:latin typeface="Arial"/>
                <a:ea typeface="Arial"/>
                <a:cs typeface="Arial"/>
                <a:sym typeface="Arial"/>
              </a:rPr>
              <a:t>TAG = ETIQUETA</a:t>
            </a:r>
            <a:endParaRPr/>
          </a:p>
        </p:txBody>
      </p:sp>
      <p:sp>
        <p:nvSpPr>
          <p:cNvPr id="231" name="Google Shape;231;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232" name="Google Shape;232;p21: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42" name="Google Shape;242;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243" name="Google Shape;243;p22: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51" name="Google Shape;251;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252" name="Google Shape;252;p23: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77" name="Google Shape;277;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278" name="Google Shape;278;p24: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85" name="Google Shape;285;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286" name="Google Shape;286;p25: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94" name="Google Shape;294;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295" name="Google Shape;295;p26: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07" name="Google Shape;307;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308" name="Google Shape;308;p27: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15" name="Google Shape;315;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316" name="Google Shape;316;p28: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24" name="Google Shape;324;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325" name="Google Shape;325;p29: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 name="Google Shape;47;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8" name="Google Shape;48;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9" name="Google Shape;49;p3: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344" name="Google Shape;344;p30: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51" name="Google Shape;351;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352" name="Google Shape;352;p31: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62" name="Google Shape;362;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363" name="Google Shape;363;p32: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373" name="Google Shape;373;p33: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80" name="Google Shape;380;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381" name="Google Shape;381;p34: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91" name="Google Shape;391;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392" name="Google Shape;392;p35: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Arial"/>
              <a:buAutoNum type="arabicPeriod"/>
            </a:pPr>
            <a:r>
              <a:rPr lang="es-PE">
                <a:latin typeface="Arial"/>
                <a:ea typeface="Arial"/>
                <a:cs typeface="Arial"/>
                <a:sym typeface="Arial"/>
              </a:rPr>
              <a:t>Esta es la forma de uso recomendada y la que se usará en el curso, es una buena practica de desarrollo web.</a:t>
            </a:r>
            <a:endParaRPr/>
          </a:p>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01" name="Google Shape;401;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02" name="Google Shape;402;p36: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13" name="Google Shape;413;p37: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20" name="Google Shape;420;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21" name="Google Shape;421;p38: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32" name="Google Shape;432;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33" name="Google Shape;433;p39: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6" name="Google Shape;56;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57" name="Google Shape;57;p4: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42" name="Google Shape;442;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43" name="Google Shape;443;p40: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Arial"/>
              <a:buAutoNum type="arabicPeriod"/>
            </a:pPr>
            <a:r>
              <a:rPr lang="es-PE">
                <a:latin typeface="Arial"/>
                <a:ea typeface="Arial"/>
                <a:cs typeface="Arial"/>
                <a:sym typeface="Arial"/>
              </a:rPr>
              <a:t>Es importante recordar que la propiedad </a:t>
            </a:r>
            <a:r>
              <a:rPr b="1" lang="es-PE">
                <a:latin typeface="Arial"/>
                <a:ea typeface="Arial"/>
                <a:cs typeface="Arial"/>
                <a:sym typeface="Arial"/>
              </a:rPr>
              <a:t>font-family</a:t>
            </a:r>
            <a:r>
              <a:rPr lang="es-PE">
                <a:latin typeface="Arial"/>
                <a:ea typeface="Arial"/>
                <a:cs typeface="Arial"/>
                <a:sym typeface="Arial"/>
              </a:rPr>
              <a:t> muestra una lista de fuentes que pueden emplearse para el selector, si la primera fuente no se encuentra en el sistema, se utiliza la segunda, y se sigue el orden de la lista en caso no se encuentren las fuentes.</a:t>
            </a:r>
            <a:endParaRPr/>
          </a:p>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52" name="Google Shape;452;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53" name="Google Shape;453;p41: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Arial"/>
              <a:buAutoNum type="arabicPeriod"/>
            </a:pPr>
            <a:r>
              <a:rPr b="1" lang="es-PE">
                <a:latin typeface="Arial"/>
                <a:ea typeface="Arial"/>
                <a:cs typeface="Arial"/>
                <a:sym typeface="Arial"/>
              </a:rPr>
              <a:t>font-size: </a:t>
            </a:r>
            <a:r>
              <a:rPr lang="es-PE">
                <a:latin typeface="Arial"/>
                <a:ea typeface="Arial"/>
                <a:cs typeface="Arial"/>
                <a:sym typeface="Arial"/>
              </a:rPr>
              <a:t>establece el tamaño de la fuente.</a:t>
            </a:r>
            <a:endParaRPr/>
          </a:p>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64" name="Google Shape;464;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65" name="Google Shape;465;p42: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76" name="Google Shape;476;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77" name="Google Shape;477;p43: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87" name="Google Shape;487;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88" name="Google Shape;488;p44: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499" name="Google Shape;499;p45: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06" name="Google Shape;506;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507" name="Google Shape;507;p46: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4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16" name="Google Shape;516;p4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517" name="Google Shape;517;p47: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4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26" name="Google Shape;526;p4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527" name="Google Shape;527;p48: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4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4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553" name="Google Shape;553;p49: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5" name="Google Shape;65;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66" name="Google Shape;66;p5: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5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60" name="Google Shape;560;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561" name="Google Shape;561;p50: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5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5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69" name="Google Shape;569;p5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570" name="Google Shape;570;p51: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5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81" name="Google Shape;581;p5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582" name="Google Shape;582;p52: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5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90" name="Google Shape;590;p5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591" name="Google Shape;591;p53: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5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599" name="Google Shape;599;p5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600" name="Google Shape;600;p54: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5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spcBef>
                <a:spcPts val="0"/>
              </a:spcBef>
              <a:spcAft>
                <a:spcPts val="0"/>
              </a:spcAft>
              <a:buNone/>
            </a:pPr>
            <a:r>
              <a:t/>
            </a:r>
            <a:endParaRPr sz="1200">
              <a:latin typeface="Arial"/>
              <a:ea typeface="Arial"/>
              <a:cs typeface="Arial"/>
              <a:sym typeface="Arial"/>
            </a:endParaRPr>
          </a:p>
        </p:txBody>
      </p:sp>
      <p:sp>
        <p:nvSpPr>
          <p:cNvPr id="608" name="Google Shape;608;p5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609" name="Google Shape;609;p55: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76" name="Google Shape;76;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77" name="Google Shape;77;p6: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84" name="Google Shape;84;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85" name="Google Shape;85;p7: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s-PE">
                <a:latin typeface="Arial"/>
                <a:ea typeface="Arial"/>
                <a:cs typeface="Arial"/>
                <a:sym typeface="Arial"/>
              </a:rPr>
              <a:t>https://code.visualstudio.com/learn</a:t>
            </a:r>
            <a:endParaRPr/>
          </a:p>
        </p:txBody>
      </p:sp>
      <p:sp>
        <p:nvSpPr>
          <p:cNvPr id="101" name="Google Shape;101;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102" name="Google Shape;102;p8: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11" name="Google Shape;111;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
        <p:nvSpPr>
          <p:cNvPr id="112" name="Google Shape;112;p9:notes"/>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PE"/>
              <a:t>ISIL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19" name="Shape 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20" name="Shape 2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21" name="Shape 2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56"/>
          <p:cNvGrpSpPr/>
          <p:nvPr/>
        </p:nvGrpSpPr>
        <p:grpSpPr>
          <a:xfrm>
            <a:off x="944054" y="5369051"/>
            <a:ext cx="7804380" cy="230833"/>
            <a:chOff x="944054" y="5369051"/>
            <a:chExt cx="7804380" cy="230833"/>
          </a:xfrm>
        </p:grpSpPr>
        <p:sp>
          <p:nvSpPr>
            <p:cNvPr id="11" name="Google Shape;11;p56"/>
            <p:cNvSpPr txBox="1"/>
            <p:nvPr/>
          </p:nvSpPr>
          <p:spPr>
            <a:xfrm>
              <a:off x="944054" y="5369051"/>
              <a:ext cx="193514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800"/>
                <a:buFont typeface="Calibri"/>
                <a:buNone/>
              </a:pPr>
              <a:r>
                <a:rPr b="0" i="0" lang="es-PE" sz="800" u="none" cap="none" strike="noStrike">
                  <a:solidFill>
                    <a:srgbClr val="7F7F7F"/>
                  </a:solidFill>
                  <a:latin typeface="Calibri"/>
                  <a:ea typeface="Calibri"/>
                  <a:cs typeface="Calibri"/>
                  <a:sym typeface="Calibri"/>
                </a:rPr>
                <a:t>DISEÑO Y DESARROLLO WEB  •  SESIÓN 01</a:t>
              </a:r>
              <a:endParaRPr b="0" i="0" sz="800" u="none" cap="none" strike="noStrike">
                <a:solidFill>
                  <a:srgbClr val="7F7F7F"/>
                </a:solidFill>
                <a:latin typeface="Calibri"/>
                <a:ea typeface="Calibri"/>
                <a:cs typeface="Calibri"/>
                <a:sym typeface="Calibri"/>
              </a:endParaRPr>
            </a:p>
          </p:txBody>
        </p:sp>
        <p:sp>
          <p:nvSpPr>
            <p:cNvPr id="12" name="Google Shape;12;p56"/>
            <p:cNvSpPr/>
            <p:nvPr/>
          </p:nvSpPr>
          <p:spPr>
            <a:xfrm>
              <a:off x="6757184" y="5384440"/>
              <a:ext cx="1991250"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PE" sz="800" u="none" cap="none" strike="noStrike">
                  <a:solidFill>
                    <a:srgbClr val="7F7F7F"/>
                  </a:solidFill>
                  <a:latin typeface="Calibri"/>
                  <a:ea typeface="Calibri"/>
                  <a:cs typeface="Calibri"/>
                  <a:sym typeface="Calibri"/>
                </a:rPr>
                <a:t>© 2023 ISIL. Todos los derechos reservados</a:t>
              </a:r>
              <a:endParaRPr/>
            </a:p>
          </p:txBody>
        </p:sp>
      </p:grpSp>
      <p:pic>
        <p:nvPicPr>
          <p:cNvPr id="13" name="Google Shape;13;p56"/>
          <p:cNvPicPr preferRelativeResize="0"/>
          <p:nvPr/>
        </p:nvPicPr>
        <p:blipFill rotWithShape="1">
          <a:blip r:embed="rId1">
            <a:alphaModFix amt="20000"/>
          </a:blip>
          <a:srcRect b="0" l="0" r="0" t="0"/>
          <a:stretch/>
        </p:blipFill>
        <p:spPr>
          <a:xfrm>
            <a:off x="495300"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docs.emmet.io/cheat-she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fonts.google.com/" TargetMode="External"/><Relationship Id="rId4" Type="http://schemas.openxmlformats.org/officeDocument/2006/relationships/image" Target="../media/image19.png"/><Relationship Id="rId5" Type="http://schemas.openxmlformats.org/officeDocument/2006/relationships/image" Target="../media/image1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www.actualidadecommerce.com/sitio-web/" TargetMode="External"/><Relationship Id="rId4" Type="http://schemas.openxmlformats.org/officeDocument/2006/relationships/hyperlink" Target="https://developer.chrome.com/docs/devtools/" TargetMode="External"/><Relationship Id="rId10" Type="http://schemas.openxmlformats.org/officeDocument/2006/relationships/hyperlink" Target="https://code.visualstudio.com/learn" TargetMode="External"/><Relationship Id="rId9" Type="http://schemas.openxmlformats.org/officeDocument/2006/relationships/hyperlink" Target="https://www.w3schools.com/html/" TargetMode="External"/><Relationship Id="rId5" Type="http://schemas.openxmlformats.org/officeDocument/2006/relationships/hyperlink" Target="https://escuelamarenostrum.com/que-son-las-etiquetas-html/" TargetMode="External"/><Relationship Id="rId6" Type="http://schemas.openxmlformats.org/officeDocument/2006/relationships/hyperlink" Target="https://developer.mozilla.org/es/docs/Web/HTML" TargetMode="External"/><Relationship Id="rId7" Type="http://schemas.openxmlformats.org/officeDocument/2006/relationships/hyperlink" Target="https://acercadehtml.com/manual-html/que-son-las-etiquetas-html.html" TargetMode="External"/><Relationship Id="rId8" Type="http://schemas.openxmlformats.org/officeDocument/2006/relationships/hyperlink" Target="https://inbound.black-n-orange.com/blog/los-8-pasos-para-el-dise%C3%B1o-de-p%C3%A1ginas-web"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code.visualstudio.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
        <p:nvSpPr>
          <p:cNvPr id="29" name="Google Shape;29;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 name="Google Shape;30;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1800" u="none" cap="none" strike="noStrike">
                <a:solidFill>
                  <a:schemeClr val="lt1"/>
                </a:solidFill>
                <a:latin typeface="Calibri"/>
                <a:ea typeface="Calibri"/>
                <a:cs typeface="Calibri"/>
                <a:sym typeface="Calibri"/>
              </a:rPr>
              <a:t>SESIÓN</a:t>
            </a:r>
            <a:endParaRPr/>
          </a:p>
        </p:txBody>
      </p:sp>
      <p:sp>
        <p:nvSpPr>
          <p:cNvPr id="31" name="Google Shape;31;p1"/>
          <p:cNvSpPr txBox="1"/>
          <p:nvPr/>
        </p:nvSpPr>
        <p:spPr>
          <a:xfrm>
            <a:off x="2051281" y="1730819"/>
            <a:ext cx="96425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5800">
                <a:solidFill>
                  <a:srgbClr val="FFFFFF"/>
                </a:solidFill>
                <a:latin typeface="Calibri"/>
                <a:ea typeface="Calibri"/>
                <a:cs typeface="Calibri"/>
                <a:sym typeface="Calibri"/>
              </a:rPr>
              <a:t>01</a:t>
            </a:r>
            <a:endParaRPr/>
          </a:p>
        </p:txBody>
      </p:sp>
      <p:sp>
        <p:nvSpPr>
          <p:cNvPr id="32" name="Google Shape;32;p1"/>
          <p:cNvSpPr txBox="1"/>
          <p:nvPr/>
        </p:nvSpPr>
        <p:spPr>
          <a:xfrm>
            <a:off x="3159592" y="1674447"/>
            <a:ext cx="4596087" cy="997196"/>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lt1"/>
              </a:buClr>
              <a:buSzPts val="3600"/>
              <a:buFont typeface="Arial"/>
              <a:buNone/>
            </a:pPr>
            <a:r>
              <a:rPr lang="es-PE" sz="3600">
                <a:solidFill>
                  <a:schemeClr val="lt1"/>
                </a:solidFill>
                <a:latin typeface="Arial"/>
                <a:ea typeface="Arial"/>
                <a:cs typeface="Arial"/>
                <a:sym typeface="Arial"/>
              </a:rPr>
              <a:t>INTRODUCCIÓN </a:t>
            </a:r>
            <a:r>
              <a:rPr b="1" lang="es-PE" sz="3600">
                <a:solidFill>
                  <a:schemeClr val="lt1"/>
                </a:solidFill>
                <a:latin typeface="Arial"/>
                <a:ea typeface="Arial"/>
                <a:cs typeface="Arial"/>
                <a:sym typeface="Arial"/>
              </a:rPr>
              <a:t>A HTML Y CSS</a:t>
            </a:r>
            <a:endParaRPr sz="2800">
              <a:solidFill>
                <a:schemeClr val="lt1"/>
              </a:solidFill>
              <a:latin typeface="Calibri"/>
              <a:ea typeface="Calibri"/>
              <a:cs typeface="Calibri"/>
              <a:sym typeface="Calibri"/>
            </a:endParaRPr>
          </a:p>
        </p:txBody>
      </p:sp>
      <p:sp>
        <p:nvSpPr>
          <p:cNvPr id="33" name="Google Shape;33;p1"/>
          <p:cNvSpPr txBox="1"/>
          <p:nvPr/>
        </p:nvSpPr>
        <p:spPr>
          <a:xfrm>
            <a:off x="2182629" y="3008050"/>
            <a:ext cx="3077727" cy="158690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Proceso de diseño y desarrollo de un sitio web</a:t>
            </a:r>
            <a:endParaRPr sz="1100">
              <a:solidFill>
                <a:schemeClr val="lt1"/>
              </a:solidFill>
              <a:latin typeface="Calibri"/>
              <a:ea typeface="Calibri"/>
              <a:cs typeface="Calibri"/>
              <a:sym typeface="Calibri"/>
            </a:endParaRPr>
          </a:p>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Editores HTML</a:t>
            </a:r>
            <a:endParaRPr sz="1100">
              <a:solidFill>
                <a:schemeClr val="lt1"/>
              </a:solidFill>
              <a:latin typeface="Calibri"/>
              <a:ea typeface="Calibri"/>
              <a:cs typeface="Calibri"/>
              <a:sym typeface="Calibri"/>
            </a:endParaRPr>
          </a:p>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Creando un sitio web</a:t>
            </a:r>
            <a:endParaRPr sz="1100">
              <a:solidFill>
                <a:schemeClr val="lt1"/>
              </a:solidFill>
              <a:latin typeface="Calibri"/>
              <a:ea typeface="Calibri"/>
              <a:cs typeface="Calibri"/>
              <a:sym typeface="Calibri"/>
            </a:endParaRPr>
          </a:p>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Etiquetas básicas HTML</a:t>
            </a:r>
            <a:endParaRPr sz="1100">
              <a:solidFill>
                <a:schemeClr val="lt1"/>
              </a:solidFill>
              <a:latin typeface="Calibri"/>
              <a:ea typeface="Calibri"/>
              <a:cs typeface="Calibri"/>
              <a:sym typeface="Calibri"/>
            </a:endParaRPr>
          </a:p>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Encabezados y párrafos</a:t>
            </a:r>
            <a:endParaRPr/>
          </a:p>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Generando código con Emmet</a:t>
            </a:r>
            <a:endParaRPr sz="1100">
              <a:solidFill>
                <a:schemeClr val="lt1"/>
              </a:solidFill>
              <a:latin typeface="Calibri"/>
              <a:ea typeface="Calibri"/>
              <a:cs typeface="Calibri"/>
              <a:sym typeface="Calibri"/>
            </a:endParaRPr>
          </a:p>
          <a:p>
            <a:pPr indent="-96520" lvl="0" marL="177800" marR="0" rtl="0" algn="l">
              <a:lnSpc>
                <a:spcPct val="120000"/>
              </a:lnSpc>
              <a:spcBef>
                <a:spcPts val="0"/>
              </a:spcBef>
              <a:spcAft>
                <a:spcPts val="0"/>
              </a:spcAft>
              <a:buClr>
                <a:schemeClr val="dk1"/>
              </a:buClr>
              <a:buSzPts val="1280"/>
              <a:buFont typeface="Arial"/>
              <a:buNone/>
            </a:pPr>
            <a:r>
              <a:t/>
            </a:r>
            <a:endParaRPr sz="1600">
              <a:solidFill>
                <a:srgbClr val="FFFFFF"/>
              </a:solidFill>
              <a:latin typeface="Calibri"/>
              <a:ea typeface="Calibri"/>
              <a:cs typeface="Calibri"/>
              <a:sym typeface="Calibri"/>
            </a:endParaRPr>
          </a:p>
        </p:txBody>
      </p:sp>
      <p:cxnSp>
        <p:nvCxnSpPr>
          <p:cNvPr id="34" name="Google Shape;34;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35" name="Google Shape;35;p1"/>
          <p:cNvSpPr/>
          <p:nvPr/>
        </p:nvSpPr>
        <p:spPr>
          <a:xfrm>
            <a:off x="3289191" y="2574693"/>
            <a:ext cx="3499826"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400">
                <a:solidFill>
                  <a:srgbClr val="1F85A6"/>
                </a:solidFill>
                <a:latin typeface="Calibri"/>
                <a:ea typeface="Calibri"/>
                <a:cs typeface="Calibri"/>
                <a:sym typeface="Calibri"/>
              </a:rPr>
              <a:t>  UNIDAD DE APRENDIZAJE 1</a:t>
            </a:r>
            <a:endParaRPr b="1" sz="1400">
              <a:solidFill>
                <a:srgbClr val="1F85A6"/>
              </a:solidFill>
              <a:latin typeface="Calibri"/>
              <a:ea typeface="Calibri"/>
              <a:cs typeface="Calibri"/>
              <a:sym typeface="Calibri"/>
            </a:endParaRPr>
          </a:p>
        </p:txBody>
      </p:sp>
      <p:sp>
        <p:nvSpPr>
          <p:cNvPr id="36" name="Google Shape;36;p1"/>
          <p:cNvSpPr txBox="1"/>
          <p:nvPr/>
        </p:nvSpPr>
        <p:spPr>
          <a:xfrm>
            <a:off x="5039104" y="3016230"/>
            <a:ext cx="3077727" cy="158690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Agregar hoja de estilo</a:t>
            </a:r>
            <a:endParaRPr sz="1100">
              <a:solidFill>
                <a:schemeClr val="lt1"/>
              </a:solidFill>
              <a:latin typeface="Calibri"/>
              <a:ea typeface="Calibri"/>
              <a:cs typeface="Calibri"/>
              <a:sym typeface="Calibri"/>
            </a:endParaRPr>
          </a:p>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Selectores CSS por etiqueta</a:t>
            </a:r>
            <a:endParaRPr sz="1100">
              <a:solidFill>
                <a:schemeClr val="lt1"/>
              </a:solidFill>
              <a:latin typeface="Calibri"/>
              <a:ea typeface="Calibri"/>
              <a:cs typeface="Calibri"/>
              <a:sym typeface="Calibri"/>
            </a:endParaRPr>
          </a:p>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Aplicación de formato a objetos HTML</a:t>
            </a:r>
            <a:endParaRPr sz="1100">
              <a:solidFill>
                <a:schemeClr val="lt1"/>
              </a:solidFill>
              <a:latin typeface="Calibri"/>
              <a:ea typeface="Calibri"/>
              <a:cs typeface="Calibri"/>
              <a:sym typeface="Calibri"/>
            </a:endParaRPr>
          </a:p>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Incorporando Google Fonts</a:t>
            </a:r>
            <a:endParaRPr/>
          </a:p>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Formato de encabezados</a:t>
            </a:r>
            <a:endParaRPr sz="1100">
              <a:solidFill>
                <a:schemeClr val="lt1"/>
              </a:solidFill>
              <a:latin typeface="Calibri"/>
              <a:ea typeface="Calibri"/>
              <a:cs typeface="Calibri"/>
              <a:sym typeface="Calibri"/>
            </a:endParaRPr>
          </a:p>
          <a:p>
            <a:pPr indent="-171450" lvl="0" marL="171450" marR="0" rtl="0" algn="l">
              <a:lnSpc>
                <a:spcPct val="120000"/>
              </a:lnSpc>
              <a:spcBef>
                <a:spcPts val="0"/>
              </a:spcBef>
              <a:spcAft>
                <a:spcPts val="0"/>
              </a:spcAft>
              <a:buClr>
                <a:srgbClr val="F4A42B"/>
              </a:buClr>
              <a:buSzPts val="1000"/>
              <a:buFont typeface="Arial"/>
              <a:buChar char="•"/>
            </a:pPr>
            <a:r>
              <a:rPr lang="es-PE" sz="1100">
                <a:solidFill>
                  <a:schemeClr val="lt1"/>
                </a:solidFill>
                <a:latin typeface="Calibri"/>
                <a:ea typeface="Calibri"/>
                <a:cs typeface="Calibri"/>
                <a:sym typeface="Calibri"/>
              </a:rPr>
              <a:t>Chrome Developer Tools</a:t>
            </a:r>
            <a:endParaRPr/>
          </a:p>
          <a:p>
            <a:pPr indent="-96520" lvl="0" marL="177800" marR="0" rtl="0" algn="l">
              <a:lnSpc>
                <a:spcPct val="120000"/>
              </a:lnSpc>
              <a:spcBef>
                <a:spcPts val="0"/>
              </a:spcBef>
              <a:spcAft>
                <a:spcPts val="0"/>
              </a:spcAft>
              <a:buClr>
                <a:schemeClr val="dk1"/>
              </a:buClr>
              <a:buSzPts val="1280"/>
              <a:buFont typeface="Arial"/>
              <a:buNone/>
            </a:pPr>
            <a:r>
              <a:t/>
            </a:r>
            <a:endParaRPr sz="16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10"/>
          <p:cNvSpPr/>
          <p:nvPr/>
        </p:nvSpPr>
        <p:spPr>
          <a:xfrm>
            <a:off x="424252" y="3703125"/>
            <a:ext cx="7966170" cy="57490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s-PE" sz="2800">
                <a:solidFill>
                  <a:schemeClr val="lt1"/>
                </a:solidFill>
                <a:latin typeface="Calibri"/>
                <a:ea typeface="Calibri"/>
                <a:cs typeface="Calibri"/>
                <a:sym typeface="Calibri"/>
              </a:rPr>
              <a:t>/ ELABORACIÓN DE UN SITIO WEB</a:t>
            </a:r>
            <a:endParaRPr sz="2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nvSpPr>
        <p:spPr>
          <a:xfrm>
            <a:off x="511341" y="826950"/>
            <a:ext cx="8164347"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IMPORTANCIA DE UN SITIO WEB</a:t>
            </a:r>
            <a:endParaRPr sz="1200">
              <a:solidFill>
                <a:schemeClr val="dk1"/>
              </a:solidFill>
              <a:latin typeface="Calibri"/>
              <a:ea typeface="Calibri"/>
              <a:cs typeface="Calibri"/>
              <a:sym typeface="Calibri"/>
            </a:endParaRPr>
          </a:p>
          <a:p>
            <a:pPr indent="0" lvl="0" marL="11725" marR="0" rtl="0" algn="l">
              <a:spcBef>
                <a:spcPts val="0"/>
              </a:spcBef>
              <a:spcAft>
                <a:spcPts val="0"/>
              </a:spcAft>
              <a:buNone/>
            </a:pPr>
            <a:r>
              <a:rPr lang="es-PE" sz="1600">
                <a:solidFill>
                  <a:srgbClr val="262626"/>
                </a:solidFill>
                <a:latin typeface="Calibri"/>
                <a:ea typeface="Calibri"/>
                <a:cs typeface="Calibri"/>
                <a:sym typeface="Calibri"/>
              </a:rPr>
              <a:t>Algunas de las razones que podemos considerar para tener un sitio web, en el caso de una organización, son las siguientes:</a:t>
            </a:r>
            <a:endParaRPr sz="1800">
              <a:solidFill>
                <a:schemeClr val="dk1"/>
              </a:solidFill>
              <a:latin typeface="Calibri"/>
              <a:ea typeface="Calibri"/>
              <a:cs typeface="Calibri"/>
              <a:sym typeface="Calibri"/>
            </a:endParaRPr>
          </a:p>
          <a:p>
            <a:pPr indent="-342900" lvl="1" marL="811825" marR="0" rtl="0" algn="l">
              <a:spcBef>
                <a:spcPts val="0"/>
              </a:spcBef>
              <a:spcAft>
                <a:spcPts val="0"/>
              </a:spcAft>
              <a:buClr>
                <a:srgbClr val="0070C0"/>
              </a:buClr>
              <a:buSzPts val="1600"/>
              <a:buFont typeface="Calibri"/>
              <a:buAutoNum type="arabicPeriod"/>
            </a:pPr>
            <a:r>
              <a:rPr b="0" i="0" lang="es-PE" sz="1600" u="none" cap="none" strike="noStrike">
                <a:solidFill>
                  <a:srgbClr val="262626"/>
                </a:solidFill>
                <a:latin typeface="Calibri"/>
                <a:ea typeface="Calibri"/>
                <a:cs typeface="Calibri"/>
                <a:sym typeface="Calibri"/>
              </a:rPr>
              <a:t>Presencia digital. Posibilidad que personas en todo el mundo conozcan la organización.</a:t>
            </a:r>
            <a:endParaRPr b="0" i="0" sz="1800" u="none" cap="none" strike="noStrike">
              <a:solidFill>
                <a:schemeClr val="dk1"/>
              </a:solidFill>
              <a:latin typeface="Calibri"/>
              <a:ea typeface="Calibri"/>
              <a:cs typeface="Calibri"/>
              <a:sym typeface="Calibri"/>
            </a:endParaRPr>
          </a:p>
          <a:p>
            <a:pPr indent="-342900" lvl="1" marL="811825" marR="0" rtl="0" algn="l">
              <a:spcBef>
                <a:spcPts val="0"/>
              </a:spcBef>
              <a:spcAft>
                <a:spcPts val="0"/>
              </a:spcAft>
              <a:buClr>
                <a:srgbClr val="0070C0"/>
              </a:buClr>
              <a:buSzPts val="1600"/>
              <a:buFont typeface="Calibri"/>
              <a:buAutoNum type="arabicPeriod"/>
            </a:pPr>
            <a:r>
              <a:rPr b="0" i="0" lang="es-PE" sz="1600" u="none" cap="none" strike="noStrike">
                <a:solidFill>
                  <a:srgbClr val="262626"/>
                </a:solidFill>
                <a:latin typeface="Calibri"/>
                <a:ea typeface="Calibri"/>
                <a:cs typeface="Calibri"/>
                <a:sym typeface="Calibri"/>
              </a:rPr>
              <a:t>Dar a conocer los productos o servicios que ofrece la organización.</a:t>
            </a:r>
            <a:endParaRPr b="0" i="0" sz="1800" u="none" cap="none" strike="noStrike">
              <a:solidFill>
                <a:schemeClr val="dk1"/>
              </a:solidFill>
              <a:latin typeface="Calibri"/>
              <a:ea typeface="Calibri"/>
              <a:cs typeface="Calibri"/>
              <a:sym typeface="Calibri"/>
            </a:endParaRPr>
          </a:p>
          <a:p>
            <a:pPr indent="-342900" lvl="1" marL="811825" marR="0" rtl="0" algn="l">
              <a:spcBef>
                <a:spcPts val="0"/>
              </a:spcBef>
              <a:spcAft>
                <a:spcPts val="0"/>
              </a:spcAft>
              <a:buClr>
                <a:srgbClr val="0070C0"/>
              </a:buClr>
              <a:buSzPts val="1600"/>
              <a:buFont typeface="Calibri"/>
              <a:buAutoNum type="arabicPeriod"/>
            </a:pPr>
            <a:r>
              <a:rPr b="0" i="0" lang="es-PE" sz="1600" u="none" cap="none" strike="noStrike">
                <a:solidFill>
                  <a:srgbClr val="262626"/>
                </a:solidFill>
                <a:latin typeface="Calibri"/>
                <a:ea typeface="Calibri"/>
                <a:cs typeface="Calibri"/>
                <a:sym typeface="Calibri"/>
              </a:rPr>
              <a:t>Facilitar la comunicación de los posibles clientes o consumidores con la organización.</a:t>
            </a:r>
            <a:endParaRPr b="0" i="0" sz="1800" u="none" cap="none" strike="noStrike">
              <a:solidFill>
                <a:schemeClr val="dk1"/>
              </a:solidFill>
              <a:latin typeface="Calibri"/>
              <a:ea typeface="Calibri"/>
              <a:cs typeface="Calibri"/>
              <a:sym typeface="Calibri"/>
            </a:endParaRPr>
          </a:p>
          <a:p>
            <a:pPr indent="-66675" lvl="0" marL="180000" marR="0" rtl="0" algn="l">
              <a:spcBef>
                <a:spcPts val="0"/>
              </a:spcBef>
              <a:spcAft>
                <a:spcPts val="0"/>
              </a:spcAft>
              <a:buClr>
                <a:srgbClr val="262626"/>
              </a:buClr>
              <a:buSzPts val="1600"/>
              <a:buFont typeface="Arial"/>
              <a:buNone/>
            </a:pPr>
            <a:r>
              <a:t/>
            </a:r>
            <a:endParaRPr sz="1600">
              <a:solidFill>
                <a:srgbClr val="262626"/>
              </a:solidFill>
              <a:latin typeface="Calibri"/>
              <a:ea typeface="Calibri"/>
              <a:cs typeface="Calibri"/>
              <a:sym typeface="Calibri"/>
            </a:endParaRPr>
          </a:p>
        </p:txBody>
      </p:sp>
      <p:sp>
        <p:nvSpPr>
          <p:cNvPr id="133" name="Google Shape;133;p1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ELABORACIÓN DE UN SITIO WEB</a:t>
            </a:r>
            <a:endParaRPr sz="1700">
              <a:solidFill>
                <a:srgbClr val="438AD7"/>
              </a:solidFill>
              <a:latin typeface="Calibri"/>
              <a:ea typeface="Calibri"/>
              <a:cs typeface="Calibri"/>
              <a:sym typeface="Calibri"/>
            </a:endParaRPr>
          </a:p>
        </p:txBody>
      </p:sp>
      <p:pic>
        <p:nvPicPr>
          <p:cNvPr descr="Una persona con una laptop&#10;&#10;Descripción generada automáticamente con confianza media" id="134" name="Google Shape;134;p11"/>
          <p:cNvPicPr preferRelativeResize="0"/>
          <p:nvPr/>
        </p:nvPicPr>
        <p:blipFill rotWithShape="1">
          <a:blip r:embed="rId3">
            <a:alphaModFix/>
          </a:blip>
          <a:srcRect b="40704" l="0" r="0" t="12895"/>
          <a:stretch/>
        </p:blipFill>
        <p:spPr>
          <a:xfrm>
            <a:off x="754993" y="2971762"/>
            <a:ext cx="7635600" cy="2361895"/>
          </a:xfrm>
          <a:prstGeom prst="rect">
            <a:avLst/>
          </a:prstGeom>
          <a:noFill/>
          <a:ln>
            <a:noFill/>
          </a:ln>
        </p:spPr>
      </p:pic>
      <p:pic>
        <p:nvPicPr>
          <p:cNvPr descr="307,200+ Young Man Using Laptop Stock Photos, Pictures &amp; Royalty-Free  Images - iStock | Young man using laptop at home, Young man using laptop at  cafe" id="135" name="Google Shape;135;p11"/>
          <p:cNvPicPr preferRelativeResize="0"/>
          <p:nvPr/>
        </p:nvPicPr>
        <p:blipFill rotWithShape="1">
          <a:blip r:embed="rId4">
            <a:alphaModFix/>
          </a:blip>
          <a:srcRect b="3780" l="0" r="0" t="44276"/>
          <a:stretch/>
        </p:blipFill>
        <p:spPr>
          <a:xfrm>
            <a:off x="616607" y="2486210"/>
            <a:ext cx="7772400" cy="269149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nvSpPr>
        <p:spPr>
          <a:xfrm>
            <a:off x="511341" y="826950"/>
            <a:ext cx="8164347" cy="190821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CONSIDERACIONES PARA CREAR UN SITIO WEB</a:t>
            </a:r>
            <a:endParaRPr/>
          </a:p>
          <a:p>
            <a:pPr indent="0" lvl="0" marL="11725"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342900" lvl="0" marL="354625" marR="0" rtl="0" algn="l">
              <a:spcBef>
                <a:spcPts val="0"/>
              </a:spcBef>
              <a:spcAft>
                <a:spcPts val="0"/>
              </a:spcAft>
              <a:buClr>
                <a:srgbClr val="0070C0"/>
              </a:buClr>
              <a:buSzPts val="1600"/>
              <a:buFont typeface="Calibri"/>
              <a:buAutoNum type="arabicPeriod"/>
            </a:pPr>
            <a:r>
              <a:rPr lang="es-PE" sz="1600">
                <a:solidFill>
                  <a:srgbClr val="262626"/>
                </a:solidFill>
                <a:latin typeface="Calibri"/>
                <a:ea typeface="Calibri"/>
                <a:cs typeface="Calibri"/>
                <a:sym typeface="Calibri"/>
              </a:rPr>
              <a:t>Definir un objetivo – ¿Qué quiero lograr?</a:t>
            </a:r>
            <a:endParaRPr sz="1200">
              <a:solidFill>
                <a:schemeClr val="dk1"/>
              </a:solidFill>
              <a:latin typeface="Calibri"/>
              <a:ea typeface="Calibri"/>
              <a:cs typeface="Calibri"/>
              <a:sym typeface="Calibri"/>
            </a:endParaRPr>
          </a:p>
          <a:p>
            <a:pPr indent="-342900" lvl="0" marL="354625" marR="0" rtl="0" algn="l">
              <a:spcBef>
                <a:spcPts val="0"/>
              </a:spcBef>
              <a:spcAft>
                <a:spcPts val="0"/>
              </a:spcAft>
              <a:buClr>
                <a:srgbClr val="0070C0"/>
              </a:buClr>
              <a:buSzPts val="1600"/>
              <a:buFont typeface="Calibri"/>
              <a:buAutoNum type="arabicPeriod"/>
            </a:pPr>
            <a:r>
              <a:rPr lang="es-PE" sz="1600">
                <a:solidFill>
                  <a:srgbClr val="262626"/>
                </a:solidFill>
                <a:latin typeface="Calibri"/>
                <a:ea typeface="Calibri"/>
                <a:cs typeface="Calibri"/>
                <a:sym typeface="Calibri"/>
              </a:rPr>
              <a:t>Definir el público objetivo – ¿A quién quiero llegar?</a:t>
            </a:r>
            <a:endParaRPr sz="1200">
              <a:solidFill>
                <a:schemeClr val="dk1"/>
              </a:solidFill>
              <a:latin typeface="Calibri"/>
              <a:ea typeface="Calibri"/>
              <a:cs typeface="Calibri"/>
              <a:sym typeface="Calibri"/>
            </a:endParaRPr>
          </a:p>
          <a:p>
            <a:pPr indent="-342900" lvl="0" marL="354625" marR="0" rtl="0" algn="l">
              <a:spcBef>
                <a:spcPts val="0"/>
              </a:spcBef>
              <a:spcAft>
                <a:spcPts val="0"/>
              </a:spcAft>
              <a:buClr>
                <a:srgbClr val="0070C0"/>
              </a:buClr>
              <a:buSzPts val="1600"/>
              <a:buFont typeface="Calibri"/>
              <a:buAutoNum type="arabicPeriod"/>
            </a:pPr>
            <a:r>
              <a:rPr lang="es-PE" sz="1600">
                <a:solidFill>
                  <a:srgbClr val="262626"/>
                </a:solidFill>
                <a:latin typeface="Calibri"/>
                <a:ea typeface="Calibri"/>
                <a:cs typeface="Calibri"/>
                <a:sym typeface="Calibri"/>
              </a:rPr>
              <a:t>Definir qué tipo de sitio deseo – De una página, varias páginas, informativo, interactivo, etc.</a:t>
            </a:r>
            <a:endParaRPr sz="1200">
              <a:solidFill>
                <a:schemeClr val="dk1"/>
              </a:solidFill>
              <a:latin typeface="Calibri"/>
              <a:ea typeface="Calibri"/>
              <a:cs typeface="Calibri"/>
              <a:sym typeface="Calibri"/>
            </a:endParaRPr>
          </a:p>
          <a:p>
            <a:pPr indent="-342900" lvl="0" marL="354625" marR="0" rtl="0" algn="l">
              <a:spcBef>
                <a:spcPts val="0"/>
              </a:spcBef>
              <a:spcAft>
                <a:spcPts val="0"/>
              </a:spcAft>
              <a:buClr>
                <a:srgbClr val="0070C0"/>
              </a:buClr>
              <a:buSzPts val="1600"/>
              <a:buFont typeface="Calibri"/>
              <a:buAutoNum type="arabicPeriod"/>
            </a:pPr>
            <a:r>
              <a:rPr lang="es-PE" sz="1600">
                <a:solidFill>
                  <a:srgbClr val="262626"/>
                </a:solidFill>
                <a:latin typeface="Calibri"/>
                <a:ea typeface="Calibri"/>
                <a:cs typeface="Calibri"/>
                <a:sym typeface="Calibri"/>
              </a:rPr>
              <a:t>Definir la imagen de marca – Diseño, logo, colores.</a:t>
            </a:r>
            <a:endParaRPr sz="1200">
              <a:solidFill>
                <a:schemeClr val="dk1"/>
              </a:solidFill>
              <a:latin typeface="Calibri"/>
              <a:ea typeface="Calibri"/>
              <a:cs typeface="Calibri"/>
              <a:sym typeface="Calibri"/>
            </a:endParaRPr>
          </a:p>
          <a:p>
            <a:pPr indent="-342900" lvl="0" marL="354625" marR="0" rtl="0" algn="l">
              <a:spcBef>
                <a:spcPts val="0"/>
              </a:spcBef>
              <a:spcAft>
                <a:spcPts val="0"/>
              </a:spcAft>
              <a:buClr>
                <a:srgbClr val="0070C0"/>
              </a:buClr>
              <a:buSzPts val="1600"/>
              <a:buFont typeface="Calibri"/>
              <a:buAutoNum type="arabicPeriod"/>
            </a:pPr>
            <a:r>
              <a:rPr lang="es-PE" sz="1600">
                <a:solidFill>
                  <a:srgbClr val="262626"/>
                </a:solidFill>
                <a:latin typeface="Calibri"/>
                <a:ea typeface="Calibri"/>
                <a:cs typeface="Calibri"/>
                <a:sym typeface="Calibri"/>
              </a:rPr>
              <a:t>Definir qué información deseo mostrar y cómo deseo mostrarla – Mapa del sitio.</a:t>
            </a:r>
            <a:endParaRPr sz="1200">
              <a:solidFill>
                <a:schemeClr val="dk1"/>
              </a:solidFill>
              <a:latin typeface="Calibri"/>
              <a:ea typeface="Calibri"/>
              <a:cs typeface="Calibri"/>
              <a:sym typeface="Calibri"/>
            </a:endParaRPr>
          </a:p>
          <a:p>
            <a:pPr indent="0" lvl="0" marL="11725" marR="0" rtl="0" algn="l">
              <a:spcBef>
                <a:spcPts val="0"/>
              </a:spcBef>
              <a:spcAft>
                <a:spcPts val="0"/>
              </a:spcAft>
              <a:buNone/>
            </a:pPr>
            <a:r>
              <a:t/>
            </a:r>
            <a:endParaRPr sz="1600">
              <a:solidFill>
                <a:srgbClr val="262626"/>
              </a:solidFill>
              <a:latin typeface="Calibri"/>
              <a:ea typeface="Calibri"/>
              <a:cs typeface="Calibri"/>
              <a:sym typeface="Calibri"/>
            </a:endParaRPr>
          </a:p>
        </p:txBody>
      </p:sp>
      <p:sp>
        <p:nvSpPr>
          <p:cNvPr id="143" name="Google Shape;143;p1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ELABORACIÓN DE UN SITIO WEB</a:t>
            </a:r>
            <a:endParaRPr sz="1700">
              <a:solidFill>
                <a:srgbClr val="438AD7"/>
              </a:solidFill>
              <a:latin typeface="Calibri"/>
              <a:ea typeface="Calibri"/>
              <a:cs typeface="Calibri"/>
              <a:sym typeface="Calibri"/>
            </a:endParaRPr>
          </a:p>
        </p:txBody>
      </p:sp>
      <p:pic>
        <p:nvPicPr>
          <p:cNvPr descr="32 Amazing Surfing Website UI Designs – Bashooka" id="144" name="Google Shape;144;p12"/>
          <p:cNvPicPr preferRelativeResize="0"/>
          <p:nvPr/>
        </p:nvPicPr>
        <p:blipFill rotWithShape="1">
          <a:blip r:embed="rId3">
            <a:alphaModFix/>
          </a:blip>
          <a:srcRect b="19552" l="0" r="0" t="3044"/>
          <a:stretch/>
        </p:blipFill>
        <p:spPr>
          <a:xfrm>
            <a:off x="1829978" y="2473446"/>
            <a:ext cx="5484043" cy="27870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13"/>
          <p:cNvSpPr/>
          <p:nvPr/>
        </p:nvSpPr>
        <p:spPr>
          <a:xfrm>
            <a:off x="424252" y="3703125"/>
            <a:ext cx="7966170" cy="57214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s-PE" sz="2800">
                <a:solidFill>
                  <a:schemeClr val="lt1"/>
                </a:solidFill>
                <a:latin typeface="Calibri"/>
                <a:ea typeface="Calibri"/>
                <a:cs typeface="Calibri"/>
                <a:sym typeface="Calibri"/>
              </a:rPr>
              <a:t>/ ETIQUETAS BÁSICAS HTML</a:t>
            </a:r>
            <a:endParaRPr sz="20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4"/>
          <p:cNvSpPr txBox="1"/>
          <p:nvPr/>
        </p:nvSpPr>
        <p:spPr>
          <a:xfrm>
            <a:off x="511341" y="826950"/>
            <a:ext cx="4245594" cy="369331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HTML</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HTML (</a:t>
            </a:r>
            <a:r>
              <a:rPr b="1" lang="es-PE" sz="1600">
                <a:solidFill>
                  <a:srgbClr val="276B7D"/>
                </a:solidFill>
                <a:latin typeface="Calibri"/>
                <a:ea typeface="Calibri"/>
                <a:cs typeface="Calibri"/>
                <a:sym typeface="Calibri"/>
              </a:rPr>
              <a:t>H</a:t>
            </a:r>
            <a:r>
              <a:rPr lang="es-PE" sz="1600">
                <a:solidFill>
                  <a:srgbClr val="262626"/>
                </a:solidFill>
                <a:latin typeface="Calibri"/>
                <a:ea typeface="Calibri"/>
                <a:cs typeface="Calibri"/>
                <a:sym typeface="Calibri"/>
              </a:rPr>
              <a:t>yper</a:t>
            </a:r>
            <a:r>
              <a:rPr b="1" lang="es-PE" sz="1600">
                <a:solidFill>
                  <a:srgbClr val="276B7D"/>
                </a:solidFill>
                <a:latin typeface="Calibri"/>
                <a:ea typeface="Calibri"/>
                <a:cs typeface="Calibri"/>
                <a:sym typeface="Calibri"/>
              </a:rPr>
              <a:t>T</a:t>
            </a:r>
            <a:r>
              <a:rPr lang="es-PE" sz="1600">
                <a:solidFill>
                  <a:srgbClr val="262626"/>
                </a:solidFill>
                <a:latin typeface="Calibri"/>
                <a:ea typeface="Calibri"/>
                <a:cs typeface="Calibri"/>
                <a:sym typeface="Calibri"/>
              </a:rPr>
              <a:t>ext </a:t>
            </a:r>
            <a:r>
              <a:rPr b="1" lang="es-PE" sz="1600">
                <a:solidFill>
                  <a:srgbClr val="276B7D"/>
                </a:solidFill>
                <a:latin typeface="Calibri"/>
                <a:ea typeface="Calibri"/>
                <a:cs typeface="Calibri"/>
                <a:sym typeface="Calibri"/>
              </a:rPr>
              <a:t>M</a:t>
            </a:r>
            <a:r>
              <a:rPr lang="es-PE" sz="1600">
                <a:solidFill>
                  <a:srgbClr val="262626"/>
                </a:solidFill>
                <a:latin typeface="Calibri"/>
                <a:ea typeface="Calibri"/>
                <a:cs typeface="Calibri"/>
                <a:sym typeface="Calibri"/>
              </a:rPr>
              <a:t>arkup </a:t>
            </a:r>
            <a:r>
              <a:rPr b="1" lang="es-PE" sz="1600">
                <a:solidFill>
                  <a:srgbClr val="276B7D"/>
                </a:solidFill>
                <a:latin typeface="Calibri"/>
                <a:ea typeface="Calibri"/>
                <a:cs typeface="Calibri"/>
                <a:sym typeface="Calibri"/>
              </a:rPr>
              <a:t>L</a:t>
            </a:r>
            <a:r>
              <a:rPr lang="es-PE" sz="1600">
                <a:solidFill>
                  <a:srgbClr val="262626"/>
                </a:solidFill>
                <a:latin typeface="Calibri"/>
                <a:ea typeface="Calibri"/>
                <a:cs typeface="Calibri"/>
                <a:sym typeface="Calibri"/>
              </a:rPr>
              <a:t>anguage) es la base de toda página web.</a:t>
            </a:r>
            <a:endParaRPr sz="16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No es un lenguaje de programación.</a:t>
            </a:r>
            <a:endParaRPr sz="16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Define el significado y la estructura de una página web.</a:t>
            </a:r>
            <a:endParaRPr sz="16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Utiliza etiquetas para definir los distintos elementos que forman parte de una página web.</a:t>
            </a:r>
            <a:endParaRPr sz="16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Provee a los navegadores las instrucciones (a través de las etiquetas) y el contenido para mostrar una página web.</a:t>
            </a:r>
            <a:endParaRPr sz="1600">
              <a:solidFill>
                <a:schemeClr val="dk1"/>
              </a:solidFill>
              <a:latin typeface="Calibri"/>
              <a:ea typeface="Calibri"/>
              <a:cs typeface="Calibri"/>
              <a:sym typeface="Calibri"/>
            </a:endParaRPr>
          </a:p>
        </p:txBody>
      </p:sp>
      <p:sp>
        <p:nvSpPr>
          <p:cNvPr id="160" name="Google Shape;160;p1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438AD7"/>
              </a:buClr>
              <a:buSzPts val="1700"/>
              <a:buFont typeface="Calibri"/>
              <a:buNone/>
            </a:pPr>
            <a:r>
              <a:rPr lang="es-PE" sz="1700">
                <a:solidFill>
                  <a:srgbClr val="438AD7"/>
                </a:solidFill>
                <a:latin typeface="Calibri"/>
                <a:ea typeface="Calibri"/>
                <a:cs typeface="Calibri"/>
                <a:sym typeface="Calibri"/>
              </a:rPr>
              <a:t>/ ETIQUETAS HTML</a:t>
            </a:r>
            <a:endParaRPr sz="1200">
              <a:solidFill>
                <a:schemeClr val="dk1"/>
              </a:solidFill>
              <a:latin typeface="Calibri"/>
              <a:ea typeface="Calibri"/>
              <a:cs typeface="Calibri"/>
              <a:sym typeface="Calibri"/>
            </a:endParaRPr>
          </a:p>
        </p:txBody>
      </p:sp>
      <p:pic>
        <p:nvPicPr>
          <p:cNvPr descr="Closeup Source Code Html Fragment Web Foto de stock 1574486629 |  Shutterstock" id="161" name="Google Shape;161;p14"/>
          <p:cNvPicPr preferRelativeResize="0"/>
          <p:nvPr/>
        </p:nvPicPr>
        <p:blipFill rotWithShape="1">
          <a:blip r:embed="rId3">
            <a:alphaModFix/>
          </a:blip>
          <a:srcRect b="7533" l="0" r="42299" t="0"/>
          <a:stretch/>
        </p:blipFill>
        <p:spPr>
          <a:xfrm>
            <a:off x="5393042" y="1200160"/>
            <a:ext cx="3136370" cy="328810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5"/>
          <p:cNvSpPr/>
          <p:nvPr/>
        </p:nvSpPr>
        <p:spPr>
          <a:xfrm>
            <a:off x="503238" y="2393494"/>
            <a:ext cx="8134369" cy="2744563"/>
          </a:xfrm>
          <a:prstGeom prst="rect">
            <a:avLst/>
          </a:prstGeom>
          <a:solidFill>
            <a:srgbClr val="F1FDC3"/>
          </a:solidFill>
          <a:ln>
            <a:noFill/>
          </a:ln>
        </p:spPr>
        <p:txBody>
          <a:bodyPr anchorCtr="0" anchor="t" bIns="45700" lIns="91425" spcFirstLastPara="1" rIns="91425" wrap="square" tIns="45700">
            <a:normAutofit/>
          </a:bodyPr>
          <a:lstStyle/>
          <a:p>
            <a:pPr indent="0" lvl="0" marL="112309" marR="0" rtl="0" algn="l">
              <a:lnSpc>
                <a:spcPct val="90000"/>
              </a:lnSpc>
              <a:spcBef>
                <a:spcPts val="0"/>
              </a:spcBef>
              <a:spcAft>
                <a:spcPts val="0"/>
              </a:spcAft>
              <a:buClr>
                <a:srgbClr val="0070C0"/>
              </a:buClr>
              <a:buSzPts val="1600"/>
              <a:buFont typeface="Arial"/>
              <a:buNone/>
            </a:pPr>
            <a:r>
              <a:rPr b="0" i="0" lang="es-PE" sz="1600" u="none" cap="none" strike="noStrike">
                <a:solidFill>
                  <a:srgbClr val="262626"/>
                </a:solidFill>
                <a:latin typeface="Calibri"/>
                <a:ea typeface="Calibri"/>
                <a:cs typeface="Calibri"/>
                <a:sym typeface="Calibri"/>
              </a:rPr>
              <a:t>Una etiqueta de apertura (</a:t>
            </a:r>
            <a:r>
              <a:rPr b="0" i="0" lang="es-PE" sz="1600" u="none" cap="none" strike="noStrike">
                <a:solidFill>
                  <a:srgbClr val="808080"/>
                </a:solidFill>
                <a:latin typeface="Consolas"/>
                <a:ea typeface="Consolas"/>
                <a:cs typeface="Consolas"/>
                <a:sym typeface="Consolas"/>
              </a:rPr>
              <a:t>&lt;</a:t>
            </a:r>
            <a:r>
              <a:rPr b="0" i="0" lang="es-PE" sz="1600" u="none" cap="none" strike="noStrike">
                <a:solidFill>
                  <a:srgbClr val="569CD6"/>
                </a:solidFill>
                <a:latin typeface="Consolas"/>
                <a:ea typeface="Consolas"/>
                <a:cs typeface="Consolas"/>
                <a:sym typeface="Consolas"/>
              </a:rPr>
              <a:t>etiqueta</a:t>
            </a:r>
            <a:r>
              <a:rPr b="0" i="0" lang="es-PE" sz="1600" u="none" cap="none" strike="noStrike">
                <a:solidFill>
                  <a:srgbClr val="808080"/>
                </a:solidFill>
                <a:latin typeface="Consolas"/>
                <a:ea typeface="Consolas"/>
                <a:cs typeface="Consolas"/>
                <a:sym typeface="Consolas"/>
              </a:rPr>
              <a:t>&gt;</a:t>
            </a:r>
            <a:r>
              <a:rPr b="0" i="0" lang="es-PE" sz="1600" u="none" cap="none" strike="noStrike">
                <a:solidFill>
                  <a:srgbClr val="262626"/>
                </a:solidFill>
                <a:latin typeface="Calibri"/>
                <a:ea typeface="Calibri"/>
                <a:cs typeface="Calibri"/>
                <a:sym typeface="Calibri"/>
              </a:rPr>
              <a:t>) y una de cierre (</a:t>
            </a:r>
            <a:r>
              <a:rPr b="0" i="0" lang="es-PE" sz="1600" u="none" cap="none" strike="noStrike">
                <a:solidFill>
                  <a:srgbClr val="808080"/>
                </a:solidFill>
                <a:latin typeface="Consolas"/>
                <a:ea typeface="Consolas"/>
                <a:cs typeface="Consolas"/>
                <a:sym typeface="Consolas"/>
              </a:rPr>
              <a:t>&lt;/</a:t>
            </a:r>
            <a:r>
              <a:rPr b="0" i="0" lang="es-PE" sz="1600" u="none" cap="none" strike="noStrike">
                <a:solidFill>
                  <a:srgbClr val="569CD6"/>
                </a:solidFill>
                <a:latin typeface="Consolas"/>
                <a:ea typeface="Consolas"/>
                <a:cs typeface="Consolas"/>
                <a:sym typeface="Consolas"/>
              </a:rPr>
              <a:t>etiqueta</a:t>
            </a:r>
            <a:r>
              <a:rPr b="0" i="0" lang="es-PE" sz="1600" u="none" cap="none" strike="noStrike">
                <a:solidFill>
                  <a:srgbClr val="808080"/>
                </a:solidFill>
                <a:latin typeface="Consolas"/>
                <a:ea typeface="Consolas"/>
                <a:cs typeface="Consolas"/>
                <a:sym typeface="Consolas"/>
              </a:rPr>
              <a:t>&gt;</a:t>
            </a:r>
            <a:r>
              <a:rPr b="0" i="0" lang="es-PE" sz="1600" u="none" cap="none" strike="noStrike">
                <a:solidFill>
                  <a:srgbClr val="262626"/>
                </a:solidFill>
                <a:latin typeface="Calibri"/>
                <a:ea typeface="Calibri"/>
                <a:cs typeface="Calibri"/>
                <a:sym typeface="Calibri"/>
              </a:rPr>
              <a:t>)</a:t>
            </a:r>
            <a:endParaRPr/>
          </a:p>
        </p:txBody>
      </p:sp>
      <p:sp>
        <p:nvSpPr>
          <p:cNvPr id="169" name="Google Shape;169;p15"/>
          <p:cNvSpPr/>
          <p:nvPr/>
        </p:nvSpPr>
        <p:spPr>
          <a:xfrm>
            <a:off x="503239" y="1746566"/>
            <a:ext cx="8137520" cy="628402"/>
          </a:xfrm>
          <a:prstGeom prst="rect">
            <a:avLst/>
          </a:prstGeom>
          <a:solidFill>
            <a:srgbClr val="9CC606"/>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a:p>
            <a:pPr indent="0" lvl="0" marL="11725" marR="0" rtl="0" algn="ctr">
              <a:lnSpc>
                <a:spcPct val="90000"/>
              </a:lnSpc>
              <a:spcBef>
                <a:spcPts val="0"/>
              </a:spcBef>
              <a:spcAft>
                <a:spcPts val="0"/>
              </a:spcAft>
              <a:buClr>
                <a:srgbClr val="262626"/>
              </a:buClr>
              <a:buSzPts val="1600"/>
              <a:buFont typeface="Arial"/>
              <a:buNone/>
            </a:pPr>
            <a:r>
              <a:rPr b="1" lang="es-PE" sz="1800">
                <a:solidFill>
                  <a:schemeClr val="lt1"/>
                </a:solidFill>
                <a:latin typeface="Calibri"/>
                <a:ea typeface="Calibri"/>
                <a:cs typeface="Calibri"/>
                <a:sym typeface="Calibri"/>
              </a:rPr>
              <a:t>Un elemento HTML tiene:</a:t>
            </a:r>
            <a:endParaRPr b="1" sz="1600">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p:txBody>
      </p:sp>
      <p:sp>
        <p:nvSpPr>
          <p:cNvPr id="170" name="Google Shape;170;p1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438AD7"/>
              </a:buClr>
              <a:buSzPts val="1700"/>
              <a:buFont typeface="Calibri"/>
              <a:buNone/>
            </a:pPr>
            <a:r>
              <a:rPr lang="es-PE" sz="1700">
                <a:solidFill>
                  <a:srgbClr val="438AD7"/>
                </a:solidFill>
                <a:latin typeface="Calibri"/>
                <a:ea typeface="Calibri"/>
                <a:cs typeface="Calibri"/>
                <a:sym typeface="Calibri"/>
              </a:rPr>
              <a:t>/ ETIQUETAS HTML</a:t>
            </a:r>
            <a:endParaRPr sz="1200">
              <a:solidFill>
                <a:schemeClr val="dk1"/>
              </a:solidFill>
              <a:latin typeface="Calibri"/>
              <a:ea typeface="Calibri"/>
              <a:cs typeface="Calibri"/>
              <a:sym typeface="Calibri"/>
            </a:endParaRPr>
          </a:p>
        </p:txBody>
      </p:sp>
      <p:sp>
        <p:nvSpPr>
          <p:cNvPr id="171" name="Google Shape;171;p15"/>
          <p:cNvSpPr txBox="1"/>
          <p:nvPr/>
        </p:nvSpPr>
        <p:spPr>
          <a:xfrm>
            <a:off x="503236" y="795171"/>
            <a:ext cx="8137523" cy="830997"/>
          </a:xfrm>
          <a:prstGeom prst="rect">
            <a:avLst/>
          </a:prstGeom>
          <a:noFill/>
          <a:ln>
            <a:noFill/>
          </a:ln>
        </p:spPr>
        <p:txBody>
          <a:bodyPr anchorCtr="0" anchor="t" bIns="45700" lIns="91425" spcFirstLastPara="1" rIns="91425" wrap="square" tIns="4570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ELEMENTOS Y ETIQUETAS HTML</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página HTML está conformada por una serie de elementos.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etiqueta HTML es un fragmento de código que define un elemento HTML.</a:t>
            </a:r>
            <a:endParaRPr/>
          </a:p>
        </p:txBody>
      </p:sp>
      <p:sp>
        <p:nvSpPr>
          <p:cNvPr id="172" name="Google Shape;172;p15"/>
          <p:cNvSpPr txBox="1"/>
          <p:nvPr/>
        </p:nvSpPr>
        <p:spPr>
          <a:xfrm>
            <a:off x="503235" y="2934690"/>
            <a:ext cx="8134369"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etiqueta</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contenido</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etiqueta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73" name="Google Shape;173;p15"/>
          <p:cNvSpPr txBox="1"/>
          <p:nvPr/>
        </p:nvSpPr>
        <p:spPr>
          <a:xfrm>
            <a:off x="506393" y="3610808"/>
            <a:ext cx="8131211" cy="30773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etiqueta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atributo</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"valor"</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contenido</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etiqueta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74" name="Google Shape;174;p15"/>
          <p:cNvSpPr txBox="1"/>
          <p:nvPr/>
        </p:nvSpPr>
        <p:spPr>
          <a:xfrm>
            <a:off x="643537" y="3333662"/>
            <a:ext cx="4054667"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0" i="0" lang="es-PE" sz="1600" u="none" cap="none" strike="noStrike">
                <a:solidFill>
                  <a:srgbClr val="262626"/>
                </a:solidFill>
                <a:latin typeface="Calibri"/>
                <a:ea typeface="Calibri"/>
                <a:cs typeface="Calibri"/>
                <a:sym typeface="Calibri"/>
              </a:rPr>
              <a:t>Dos propiedades básicas: </a:t>
            </a:r>
            <a:r>
              <a:rPr b="1" i="0" lang="es-PE" sz="1600" u="none" cap="none" strike="noStrike">
                <a:solidFill>
                  <a:srgbClr val="262626"/>
                </a:solidFill>
                <a:latin typeface="Calibri"/>
                <a:ea typeface="Calibri"/>
                <a:cs typeface="Calibri"/>
                <a:sym typeface="Calibri"/>
              </a:rPr>
              <a:t>contenido y atributos</a:t>
            </a:r>
            <a:endParaRPr b="1" sz="1800">
              <a:solidFill>
                <a:schemeClr val="dk1"/>
              </a:solidFill>
              <a:latin typeface="Calibri"/>
              <a:ea typeface="Calibri"/>
              <a:cs typeface="Calibri"/>
              <a:sym typeface="Calibri"/>
            </a:endParaRPr>
          </a:p>
        </p:txBody>
      </p:sp>
      <p:sp>
        <p:nvSpPr>
          <p:cNvPr id="175" name="Google Shape;175;p15"/>
          <p:cNvSpPr txBox="1"/>
          <p:nvPr/>
        </p:nvSpPr>
        <p:spPr>
          <a:xfrm>
            <a:off x="643537" y="4016243"/>
            <a:ext cx="7990910"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0" i="0" lang="es-PE" sz="1600" u="none" cap="none" strike="noStrike">
                <a:solidFill>
                  <a:srgbClr val="262626"/>
                </a:solidFill>
                <a:latin typeface="Calibri"/>
                <a:ea typeface="Calibri"/>
                <a:cs typeface="Calibri"/>
                <a:sym typeface="Calibri"/>
              </a:rPr>
              <a:t>El contenido es la información (texto) que queda asociada al elemento HTML.</a:t>
            </a:r>
            <a:endParaRPr/>
          </a:p>
          <a:p>
            <a:pPr indent="0" lvl="0" marL="11725"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11725" marR="0" rtl="0" algn="l">
              <a:spcBef>
                <a:spcPts val="0"/>
              </a:spcBef>
              <a:spcAft>
                <a:spcPts val="0"/>
              </a:spcAft>
              <a:buNone/>
            </a:pPr>
            <a:r>
              <a:rPr b="0" i="0" lang="es-PE" sz="1600" u="none" cap="none" strike="noStrike">
                <a:solidFill>
                  <a:srgbClr val="262626"/>
                </a:solidFill>
                <a:latin typeface="Calibri"/>
                <a:ea typeface="Calibri"/>
                <a:cs typeface="Calibri"/>
                <a:sym typeface="Calibri"/>
              </a:rPr>
              <a:t>Un atributo especifica una propiedad de la etiqueta; por ejemplo, puede especificar el color del texto, su ancho o alto, etc.</a:t>
            </a:r>
            <a:endParaRPr sz="16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ETIQUETAS HTML</a:t>
            </a:r>
            <a:endParaRPr/>
          </a:p>
        </p:txBody>
      </p:sp>
      <p:sp>
        <p:nvSpPr>
          <p:cNvPr id="183" name="Google Shape;183;p16"/>
          <p:cNvSpPr txBox="1"/>
          <p:nvPr/>
        </p:nvSpPr>
        <p:spPr>
          <a:xfrm>
            <a:off x="511341" y="826950"/>
            <a:ext cx="8164347"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PRINCIPALES ETIQUETAS</a:t>
            </a:r>
            <a:endParaRPr sz="1800">
              <a:solidFill>
                <a:schemeClr val="dk1"/>
              </a:solidFill>
              <a:latin typeface="Calibri"/>
              <a:ea typeface="Calibri"/>
              <a:cs typeface="Calibri"/>
              <a:sym typeface="Calibri"/>
            </a:endParaRPr>
          </a:p>
          <a:p>
            <a:pPr indent="0" lvl="0" marL="11725"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a:p>
            <a:pPr indent="-523875" lvl="0" marL="534988"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html :</a:t>
            </a:r>
            <a:r>
              <a:rPr lang="es-PE" sz="1600">
                <a:solidFill>
                  <a:srgbClr val="262626"/>
                </a:solidFill>
                <a:latin typeface="Calibri"/>
                <a:ea typeface="Calibri"/>
                <a:cs typeface="Calibri"/>
                <a:sym typeface="Calibri"/>
              </a:rPr>
              <a:t> Define la raíz de un documento HTML, todos los elementos se incluyen al interior de este elemento. Suele especificarse con el atributo </a:t>
            </a:r>
            <a:r>
              <a:rPr b="1" lang="es-PE" sz="1600">
                <a:solidFill>
                  <a:srgbClr val="262626"/>
                </a:solidFill>
                <a:latin typeface="Calibri"/>
                <a:ea typeface="Calibri"/>
                <a:cs typeface="Calibri"/>
                <a:sym typeface="Calibri"/>
              </a:rPr>
              <a:t>“lang”</a:t>
            </a:r>
            <a:r>
              <a:rPr lang="es-PE" sz="1600">
                <a:solidFill>
                  <a:srgbClr val="262626"/>
                </a:solidFill>
                <a:latin typeface="Calibri"/>
                <a:ea typeface="Calibri"/>
                <a:cs typeface="Calibri"/>
                <a:sym typeface="Calibri"/>
              </a:rPr>
              <a:t> que indica el idioma del contenido.</a:t>
            </a:r>
            <a:endParaRPr sz="1800">
              <a:solidFill>
                <a:schemeClr val="dk1"/>
              </a:solidFill>
              <a:latin typeface="Calibri"/>
              <a:ea typeface="Calibri"/>
              <a:cs typeface="Calibri"/>
              <a:sym typeface="Calibri"/>
            </a:endParaRPr>
          </a:p>
        </p:txBody>
      </p:sp>
      <p:sp>
        <p:nvSpPr>
          <p:cNvPr id="184" name="Google Shape;184;p16"/>
          <p:cNvSpPr txBox="1"/>
          <p:nvPr/>
        </p:nvSpPr>
        <p:spPr>
          <a:xfrm>
            <a:off x="2091977" y="1944482"/>
            <a:ext cx="5003074"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html</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lang</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"es"</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html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85" name="Google Shape;185;p16"/>
          <p:cNvSpPr txBox="1"/>
          <p:nvPr/>
        </p:nvSpPr>
        <p:spPr>
          <a:xfrm>
            <a:off x="489826" y="2384906"/>
            <a:ext cx="8164347" cy="738664"/>
          </a:xfrm>
          <a:prstGeom prst="rect">
            <a:avLst/>
          </a:prstGeom>
          <a:noFill/>
          <a:ln>
            <a:noFill/>
          </a:ln>
        </p:spPr>
        <p:txBody>
          <a:bodyPr anchorCtr="0" anchor="t" bIns="0" lIns="0" spcFirstLastPara="1" rIns="0" wrap="square" tIns="0">
            <a:spAutoFit/>
          </a:bodyPr>
          <a:lstStyle/>
          <a:p>
            <a:pPr indent="-615950" lvl="0" marL="627063"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head :	</a:t>
            </a:r>
            <a:r>
              <a:rPr lang="es-PE" sz="1600">
                <a:solidFill>
                  <a:srgbClr val="262626"/>
                </a:solidFill>
                <a:latin typeface="Calibri"/>
                <a:ea typeface="Calibri"/>
                <a:cs typeface="Calibri"/>
                <a:sym typeface="Calibri"/>
              </a:rPr>
              <a:t>Contiene los metadatos del documento, incluye el título, enlaces a documentos externos que pueden contener los estilos o scripts que se utilizan en el documento, entre otros elementos. Estos elementos no son visibles en el navegador excepto por el título &lt;title&gt;.</a:t>
            </a:r>
            <a:endParaRPr sz="1800">
              <a:solidFill>
                <a:schemeClr val="dk1"/>
              </a:solidFill>
              <a:latin typeface="Calibri"/>
              <a:ea typeface="Calibri"/>
              <a:cs typeface="Calibri"/>
              <a:sym typeface="Calibri"/>
            </a:endParaRPr>
          </a:p>
        </p:txBody>
      </p:sp>
      <p:sp>
        <p:nvSpPr>
          <p:cNvPr id="186" name="Google Shape;186;p16"/>
          <p:cNvSpPr txBox="1"/>
          <p:nvPr/>
        </p:nvSpPr>
        <p:spPr>
          <a:xfrm>
            <a:off x="2091977" y="3251569"/>
            <a:ext cx="5003074"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head</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head</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87" name="Google Shape;187;p16"/>
          <p:cNvSpPr txBox="1"/>
          <p:nvPr/>
        </p:nvSpPr>
        <p:spPr>
          <a:xfrm>
            <a:off x="511341" y="3687345"/>
            <a:ext cx="8164347" cy="246221"/>
          </a:xfrm>
          <a:prstGeom prst="rect">
            <a:avLst/>
          </a:prstGeom>
          <a:noFill/>
          <a:ln>
            <a:noFill/>
          </a:ln>
        </p:spPr>
        <p:txBody>
          <a:bodyPr anchorCtr="0" anchor="t" bIns="0" lIns="0" spcFirstLastPara="1" rIns="0" wrap="square" tIns="0">
            <a:spAutoFit/>
          </a:bodyPr>
          <a:lstStyle/>
          <a:p>
            <a:pPr indent="-615950" lvl="0" marL="627063"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body :	</a:t>
            </a:r>
            <a:r>
              <a:rPr lang="es-PE" sz="1600">
                <a:solidFill>
                  <a:srgbClr val="262626"/>
                </a:solidFill>
                <a:latin typeface="Calibri"/>
                <a:ea typeface="Calibri"/>
                <a:cs typeface="Calibri"/>
                <a:sym typeface="Calibri"/>
              </a:rPr>
              <a:t>Define el contenido del documento. Solo puede haber un elemento body en el documento.</a:t>
            </a:r>
            <a:endParaRPr sz="1800">
              <a:solidFill>
                <a:schemeClr val="dk1"/>
              </a:solidFill>
              <a:latin typeface="Calibri"/>
              <a:ea typeface="Calibri"/>
              <a:cs typeface="Calibri"/>
              <a:sym typeface="Calibri"/>
            </a:endParaRPr>
          </a:p>
        </p:txBody>
      </p:sp>
      <p:sp>
        <p:nvSpPr>
          <p:cNvPr id="188" name="Google Shape;188;p16"/>
          <p:cNvSpPr txBox="1"/>
          <p:nvPr/>
        </p:nvSpPr>
        <p:spPr>
          <a:xfrm>
            <a:off x="2113492" y="4058483"/>
            <a:ext cx="5003074"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body</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body</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ETIQUETAS HTML</a:t>
            </a:r>
            <a:endParaRPr/>
          </a:p>
        </p:txBody>
      </p:sp>
      <p:sp>
        <p:nvSpPr>
          <p:cNvPr id="196" name="Google Shape;196;p17"/>
          <p:cNvSpPr txBox="1"/>
          <p:nvPr/>
        </p:nvSpPr>
        <p:spPr>
          <a:xfrm>
            <a:off x="511341" y="826950"/>
            <a:ext cx="8164347"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PRINCIPALES ETIQUETAS</a:t>
            </a:r>
            <a:endParaRPr sz="1800">
              <a:solidFill>
                <a:schemeClr val="dk1"/>
              </a:solidFill>
              <a:latin typeface="Calibri"/>
              <a:ea typeface="Calibri"/>
              <a:cs typeface="Calibri"/>
              <a:sym typeface="Calibri"/>
            </a:endParaRPr>
          </a:p>
          <a:p>
            <a:pPr indent="0" lvl="0" marL="11725"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a:p>
            <a:pPr indent="-615950" lvl="0" marL="627063"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meta :	</a:t>
            </a:r>
            <a:r>
              <a:rPr lang="es-PE" sz="1600">
                <a:solidFill>
                  <a:srgbClr val="262626"/>
                </a:solidFill>
                <a:latin typeface="Calibri"/>
                <a:ea typeface="Calibri"/>
                <a:cs typeface="Calibri"/>
                <a:sym typeface="Calibri"/>
              </a:rPr>
              <a:t>Aporta metainformación o metadatos al documento, por ejemplo: la codificación de caracteres del documento, la descripción del documento, etc. La información que proporciona no es visible en el navegador.</a:t>
            </a:r>
            <a:endParaRPr sz="1800">
              <a:solidFill>
                <a:schemeClr val="dk1"/>
              </a:solidFill>
              <a:latin typeface="Calibri"/>
              <a:ea typeface="Calibri"/>
              <a:cs typeface="Calibri"/>
              <a:sym typeface="Calibri"/>
            </a:endParaRPr>
          </a:p>
        </p:txBody>
      </p:sp>
      <p:sp>
        <p:nvSpPr>
          <p:cNvPr id="197" name="Google Shape;197;p17"/>
          <p:cNvSpPr txBox="1"/>
          <p:nvPr/>
        </p:nvSpPr>
        <p:spPr>
          <a:xfrm>
            <a:off x="2070462" y="2208684"/>
            <a:ext cx="5003074"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meta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charset</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"utf-8"</a:t>
            </a: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198" name="Google Shape;198;p17"/>
          <p:cNvSpPr txBox="1"/>
          <p:nvPr/>
        </p:nvSpPr>
        <p:spPr>
          <a:xfrm>
            <a:off x="489826" y="2667089"/>
            <a:ext cx="8164347" cy="738664"/>
          </a:xfrm>
          <a:prstGeom prst="rect">
            <a:avLst/>
          </a:prstGeom>
          <a:noFill/>
          <a:ln>
            <a:noFill/>
          </a:ln>
        </p:spPr>
        <p:txBody>
          <a:bodyPr anchorCtr="0" anchor="t" bIns="0" lIns="0" spcFirstLastPara="1" rIns="0" wrap="square" tIns="0">
            <a:spAutoFit/>
          </a:bodyPr>
          <a:lstStyle/>
          <a:p>
            <a:pPr indent="-1060450" lvl="0" marL="1071563"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!DOCTYPE :	</a:t>
            </a:r>
            <a:r>
              <a:rPr lang="es-PE" sz="1600">
                <a:solidFill>
                  <a:srgbClr val="262626"/>
                </a:solidFill>
                <a:latin typeface="Calibri"/>
                <a:ea typeface="Calibri"/>
                <a:cs typeface="Calibri"/>
                <a:sym typeface="Calibri"/>
              </a:rPr>
              <a:t>Informa al navegador el tipo de documento que debe esperar. No se considera como una etiqueta sino como una declaración. La siguiente es la forma de indicar al navegador que el documento es de tipo HTML 5.</a:t>
            </a:r>
            <a:endParaRPr sz="1800">
              <a:solidFill>
                <a:schemeClr val="dk1"/>
              </a:solidFill>
              <a:latin typeface="Calibri"/>
              <a:ea typeface="Calibri"/>
              <a:cs typeface="Calibri"/>
              <a:sym typeface="Calibri"/>
            </a:endParaRPr>
          </a:p>
        </p:txBody>
      </p:sp>
      <p:sp>
        <p:nvSpPr>
          <p:cNvPr id="199" name="Google Shape;199;p17"/>
          <p:cNvSpPr txBox="1"/>
          <p:nvPr/>
        </p:nvSpPr>
        <p:spPr>
          <a:xfrm>
            <a:off x="2091977" y="3556381"/>
            <a:ext cx="5003074"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DOCTYPE</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html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ETIQUETAS HTML</a:t>
            </a:r>
            <a:endParaRPr/>
          </a:p>
        </p:txBody>
      </p:sp>
      <p:sp>
        <p:nvSpPr>
          <p:cNvPr id="207" name="Google Shape;207;p18"/>
          <p:cNvSpPr txBox="1"/>
          <p:nvPr/>
        </p:nvSpPr>
        <p:spPr>
          <a:xfrm>
            <a:off x="511341" y="826950"/>
            <a:ext cx="8164347"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PÁGINA BÁSICA HTML</a:t>
            </a:r>
            <a:endParaRPr sz="1800">
              <a:solidFill>
                <a:schemeClr val="dk1"/>
              </a:solidFill>
              <a:latin typeface="Calibri"/>
              <a:ea typeface="Calibri"/>
              <a:cs typeface="Calibri"/>
              <a:sym typeface="Calibri"/>
            </a:endParaRPr>
          </a:p>
        </p:txBody>
      </p:sp>
      <p:sp>
        <p:nvSpPr>
          <p:cNvPr id="208" name="Google Shape;208;p18"/>
          <p:cNvSpPr txBox="1"/>
          <p:nvPr/>
        </p:nvSpPr>
        <p:spPr>
          <a:xfrm>
            <a:off x="1729481" y="1471570"/>
            <a:ext cx="6173547" cy="255450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8080"/>
              </a:buClr>
              <a:buSzPts val="1600"/>
              <a:buFont typeface="Consolas"/>
              <a:buNone/>
            </a:pPr>
            <a:r>
              <a:rPr b="0" lang="es-PE" sz="1600">
                <a:solidFill>
                  <a:srgbClr val="808080"/>
                </a:solidFill>
                <a:latin typeface="Consolas"/>
                <a:ea typeface="Consolas"/>
                <a:cs typeface="Consolas"/>
                <a:sym typeface="Consolas"/>
              </a:rPr>
              <a:t>&lt;!</a:t>
            </a:r>
            <a:r>
              <a:rPr b="0" lang="es-PE" sz="1600">
                <a:solidFill>
                  <a:srgbClr val="569CD6"/>
                </a:solidFill>
                <a:latin typeface="Consolas"/>
                <a:ea typeface="Consolas"/>
                <a:cs typeface="Consolas"/>
                <a:sym typeface="Consolas"/>
              </a:rPr>
              <a:t>DOCTYPE</a:t>
            </a:r>
            <a:r>
              <a:rPr b="0" lang="es-PE" sz="1600">
                <a:solidFill>
                  <a:srgbClr val="D4D4D4"/>
                </a:solidFill>
                <a:latin typeface="Consolas"/>
                <a:ea typeface="Consolas"/>
                <a:cs typeface="Consolas"/>
                <a:sym typeface="Consolas"/>
              </a:rPr>
              <a:t> </a:t>
            </a:r>
            <a:r>
              <a:rPr b="0" lang="es-PE" sz="1600">
                <a:solidFill>
                  <a:srgbClr val="9CDCFE"/>
                </a:solidFill>
                <a:latin typeface="Consolas"/>
                <a:ea typeface="Consolas"/>
                <a:cs typeface="Consolas"/>
                <a:sym typeface="Consolas"/>
              </a:rPr>
              <a:t>html</a:t>
            </a:r>
            <a:r>
              <a:rPr b="0" lang="es-PE"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Clr>
                <a:srgbClr val="808080"/>
              </a:buClr>
              <a:buSzPts val="1600"/>
              <a:buFont typeface="Consolas"/>
              <a:buNone/>
            </a:pPr>
            <a:r>
              <a:rPr b="0" lang="es-PE" sz="1600">
                <a:solidFill>
                  <a:srgbClr val="808080"/>
                </a:solidFill>
                <a:latin typeface="Consolas"/>
                <a:ea typeface="Consolas"/>
                <a:cs typeface="Consolas"/>
                <a:sym typeface="Consolas"/>
              </a:rPr>
              <a:t>&lt;</a:t>
            </a:r>
            <a:r>
              <a:rPr b="0" lang="es-PE" sz="1600">
                <a:solidFill>
                  <a:srgbClr val="569CD6"/>
                </a:solidFill>
                <a:latin typeface="Consolas"/>
                <a:ea typeface="Consolas"/>
                <a:cs typeface="Consolas"/>
                <a:sym typeface="Consolas"/>
              </a:rPr>
              <a:t>html</a:t>
            </a:r>
            <a:r>
              <a:rPr b="0" lang="es-PE" sz="1600">
                <a:solidFill>
                  <a:srgbClr val="D4D4D4"/>
                </a:solidFill>
                <a:latin typeface="Consolas"/>
                <a:ea typeface="Consolas"/>
                <a:cs typeface="Consolas"/>
                <a:sym typeface="Consolas"/>
              </a:rPr>
              <a:t> </a:t>
            </a:r>
            <a:r>
              <a:rPr b="0" lang="es-PE" sz="1600">
                <a:solidFill>
                  <a:srgbClr val="9CDCFE"/>
                </a:solidFill>
                <a:latin typeface="Consolas"/>
                <a:ea typeface="Consolas"/>
                <a:cs typeface="Consolas"/>
                <a:sym typeface="Consolas"/>
              </a:rPr>
              <a:t>lang</a:t>
            </a:r>
            <a:r>
              <a:rPr b="0" lang="es-PE" sz="1600">
                <a:solidFill>
                  <a:srgbClr val="D4D4D4"/>
                </a:solidFill>
                <a:latin typeface="Consolas"/>
                <a:ea typeface="Consolas"/>
                <a:cs typeface="Consolas"/>
                <a:sym typeface="Consolas"/>
              </a:rPr>
              <a:t>=</a:t>
            </a:r>
            <a:r>
              <a:rPr b="0" lang="es-PE" sz="1600">
                <a:solidFill>
                  <a:srgbClr val="CE9178"/>
                </a:solidFill>
                <a:latin typeface="Consolas"/>
                <a:ea typeface="Consolas"/>
                <a:cs typeface="Consolas"/>
                <a:sym typeface="Consolas"/>
              </a:rPr>
              <a:t>"es"</a:t>
            </a:r>
            <a:r>
              <a:rPr b="0" lang="es-PE"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600"/>
              <a:buFont typeface="Consolas"/>
              <a:buNone/>
            </a:pPr>
            <a:r>
              <a:rPr b="0" lang="es-PE" sz="1600">
                <a:solidFill>
                  <a:srgbClr val="D4D4D4"/>
                </a:solidFill>
                <a:latin typeface="Consolas"/>
                <a:ea typeface="Consolas"/>
                <a:cs typeface="Consolas"/>
                <a:sym typeface="Consolas"/>
              </a:rPr>
              <a:t>    </a:t>
            </a:r>
            <a:r>
              <a:rPr b="0" lang="es-PE" sz="1600">
                <a:solidFill>
                  <a:srgbClr val="808080"/>
                </a:solidFill>
                <a:latin typeface="Consolas"/>
                <a:ea typeface="Consolas"/>
                <a:cs typeface="Consolas"/>
                <a:sym typeface="Consolas"/>
              </a:rPr>
              <a:t>&lt;</a:t>
            </a:r>
            <a:r>
              <a:rPr b="0" lang="es-PE" sz="1600">
                <a:solidFill>
                  <a:srgbClr val="569CD6"/>
                </a:solidFill>
                <a:latin typeface="Consolas"/>
                <a:ea typeface="Consolas"/>
                <a:cs typeface="Consolas"/>
                <a:sym typeface="Consolas"/>
              </a:rPr>
              <a:t>head</a:t>
            </a:r>
            <a:r>
              <a:rPr b="0" lang="es-PE"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600"/>
              <a:buFont typeface="Consolas"/>
              <a:buNone/>
            </a:pPr>
            <a:r>
              <a:rPr b="0" lang="es-PE" sz="1600">
                <a:solidFill>
                  <a:srgbClr val="D4D4D4"/>
                </a:solidFill>
                <a:latin typeface="Consolas"/>
                <a:ea typeface="Consolas"/>
                <a:cs typeface="Consolas"/>
                <a:sym typeface="Consolas"/>
              </a:rPr>
              <a:t>        </a:t>
            </a:r>
            <a:r>
              <a:rPr b="0" lang="es-PE" sz="1600">
                <a:solidFill>
                  <a:srgbClr val="808080"/>
                </a:solidFill>
                <a:latin typeface="Consolas"/>
                <a:ea typeface="Consolas"/>
                <a:cs typeface="Consolas"/>
                <a:sym typeface="Consolas"/>
              </a:rPr>
              <a:t>&lt;</a:t>
            </a:r>
            <a:r>
              <a:rPr b="0" lang="es-PE" sz="1600">
                <a:solidFill>
                  <a:srgbClr val="569CD6"/>
                </a:solidFill>
                <a:latin typeface="Consolas"/>
                <a:ea typeface="Consolas"/>
                <a:cs typeface="Consolas"/>
                <a:sym typeface="Consolas"/>
              </a:rPr>
              <a:t>meta</a:t>
            </a:r>
            <a:r>
              <a:rPr b="0" lang="es-PE" sz="1600">
                <a:solidFill>
                  <a:srgbClr val="D4D4D4"/>
                </a:solidFill>
                <a:latin typeface="Consolas"/>
                <a:ea typeface="Consolas"/>
                <a:cs typeface="Consolas"/>
                <a:sym typeface="Consolas"/>
              </a:rPr>
              <a:t> </a:t>
            </a:r>
            <a:r>
              <a:rPr b="0" lang="es-PE" sz="1600">
                <a:solidFill>
                  <a:srgbClr val="9CDCFE"/>
                </a:solidFill>
                <a:latin typeface="Consolas"/>
                <a:ea typeface="Consolas"/>
                <a:cs typeface="Consolas"/>
                <a:sym typeface="Consolas"/>
              </a:rPr>
              <a:t>charset</a:t>
            </a:r>
            <a:r>
              <a:rPr b="0" lang="es-PE" sz="1600">
                <a:solidFill>
                  <a:srgbClr val="D4D4D4"/>
                </a:solidFill>
                <a:latin typeface="Consolas"/>
                <a:ea typeface="Consolas"/>
                <a:cs typeface="Consolas"/>
                <a:sym typeface="Consolas"/>
              </a:rPr>
              <a:t>=</a:t>
            </a:r>
            <a:r>
              <a:rPr b="0" lang="es-PE" sz="1600">
                <a:solidFill>
                  <a:srgbClr val="CE9178"/>
                </a:solidFill>
                <a:latin typeface="Consolas"/>
                <a:ea typeface="Consolas"/>
                <a:cs typeface="Consolas"/>
                <a:sym typeface="Consolas"/>
              </a:rPr>
              <a:t>"utf-8"</a:t>
            </a:r>
            <a:r>
              <a:rPr b="0" lang="es-PE" sz="1600">
                <a:solidFill>
                  <a:srgbClr val="D4D4D4"/>
                </a:solidFill>
                <a:latin typeface="Consolas"/>
                <a:ea typeface="Consolas"/>
                <a:cs typeface="Consolas"/>
                <a:sym typeface="Consolas"/>
              </a:rPr>
              <a:t> </a:t>
            </a:r>
            <a:r>
              <a:rPr b="0" lang="es-PE"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600"/>
              <a:buFont typeface="Consolas"/>
              <a:buNone/>
            </a:pPr>
            <a:r>
              <a:rPr b="0" lang="es-PE" sz="1600">
                <a:solidFill>
                  <a:srgbClr val="D4D4D4"/>
                </a:solidFill>
                <a:latin typeface="Consolas"/>
                <a:ea typeface="Consolas"/>
                <a:cs typeface="Consolas"/>
                <a:sym typeface="Consolas"/>
              </a:rPr>
              <a:t>        </a:t>
            </a:r>
            <a:r>
              <a:rPr b="0" lang="es-PE" sz="1600">
                <a:solidFill>
                  <a:srgbClr val="808080"/>
                </a:solidFill>
                <a:latin typeface="Consolas"/>
                <a:ea typeface="Consolas"/>
                <a:cs typeface="Consolas"/>
                <a:sym typeface="Consolas"/>
              </a:rPr>
              <a:t>&lt;</a:t>
            </a:r>
            <a:r>
              <a:rPr b="0" lang="es-PE" sz="1600">
                <a:solidFill>
                  <a:srgbClr val="569CD6"/>
                </a:solidFill>
                <a:latin typeface="Consolas"/>
                <a:ea typeface="Consolas"/>
                <a:cs typeface="Consolas"/>
                <a:sym typeface="Consolas"/>
              </a:rPr>
              <a:t>title</a:t>
            </a:r>
            <a:r>
              <a:rPr b="0" lang="es-PE" sz="1600">
                <a:solidFill>
                  <a:srgbClr val="808080"/>
                </a:solidFill>
                <a:latin typeface="Consolas"/>
                <a:ea typeface="Consolas"/>
                <a:cs typeface="Consolas"/>
                <a:sym typeface="Consolas"/>
              </a:rPr>
              <a:t>&gt;</a:t>
            </a:r>
            <a:r>
              <a:rPr b="0" lang="es-PE" sz="1600">
                <a:solidFill>
                  <a:srgbClr val="D4D4D4"/>
                </a:solidFill>
                <a:latin typeface="Consolas"/>
                <a:ea typeface="Consolas"/>
                <a:cs typeface="Consolas"/>
                <a:sym typeface="Consolas"/>
              </a:rPr>
              <a:t>Mi primera página HTML</a:t>
            </a:r>
            <a:r>
              <a:rPr b="0" lang="es-PE" sz="1600">
                <a:solidFill>
                  <a:srgbClr val="808080"/>
                </a:solidFill>
                <a:latin typeface="Consolas"/>
                <a:ea typeface="Consolas"/>
                <a:cs typeface="Consolas"/>
                <a:sym typeface="Consolas"/>
              </a:rPr>
              <a:t>&lt;/</a:t>
            </a:r>
            <a:r>
              <a:rPr b="0" lang="es-PE" sz="1600">
                <a:solidFill>
                  <a:srgbClr val="569CD6"/>
                </a:solidFill>
                <a:latin typeface="Consolas"/>
                <a:ea typeface="Consolas"/>
                <a:cs typeface="Consolas"/>
                <a:sym typeface="Consolas"/>
              </a:rPr>
              <a:t>title</a:t>
            </a:r>
            <a:r>
              <a:rPr b="0" lang="es-PE"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600"/>
              <a:buFont typeface="Consolas"/>
              <a:buNone/>
            </a:pPr>
            <a:r>
              <a:rPr b="0" lang="es-PE" sz="1600">
                <a:solidFill>
                  <a:srgbClr val="D4D4D4"/>
                </a:solidFill>
                <a:latin typeface="Consolas"/>
                <a:ea typeface="Consolas"/>
                <a:cs typeface="Consolas"/>
                <a:sym typeface="Consolas"/>
              </a:rPr>
              <a:t>    </a:t>
            </a:r>
            <a:r>
              <a:rPr b="0" lang="es-PE" sz="1600">
                <a:solidFill>
                  <a:srgbClr val="808080"/>
                </a:solidFill>
                <a:latin typeface="Consolas"/>
                <a:ea typeface="Consolas"/>
                <a:cs typeface="Consolas"/>
                <a:sym typeface="Consolas"/>
              </a:rPr>
              <a:t>&lt;/</a:t>
            </a:r>
            <a:r>
              <a:rPr b="0" lang="es-PE" sz="1600">
                <a:solidFill>
                  <a:srgbClr val="569CD6"/>
                </a:solidFill>
                <a:latin typeface="Consolas"/>
                <a:ea typeface="Consolas"/>
                <a:cs typeface="Consolas"/>
                <a:sym typeface="Consolas"/>
              </a:rPr>
              <a:t>head</a:t>
            </a:r>
            <a:r>
              <a:rPr b="0" lang="es-PE"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600"/>
              <a:buFont typeface="Consolas"/>
              <a:buNone/>
            </a:pPr>
            <a:r>
              <a:rPr b="0" lang="es-PE" sz="1600">
                <a:solidFill>
                  <a:srgbClr val="D4D4D4"/>
                </a:solidFill>
                <a:latin typeface="Consolas"/>
                <a:ea typeface="Consolas"/>
                <a:cs typeface="Consolas"/>
                <a:sym typeface="Consolas"/>
              </a:rPr>
              <a:t>    </a:t>
            </a:r>
            <a:r>
              <a:rPr b="0" lang="es-PE" sz="1600">
                <a:solidFill>
                  <a:srgbClr val="808080"/>
                </a:solidFill>
                <a:latin typeface="Consolas"/>
                <a:ea typeface="Consolas"/>
                <a:cs typeface="Consolas"/>
                <a:sym typeface="Consolas"/>
              </a:rPr>
              <a:t>&lt;</a:t>
            </a:r>
            <a:r>
              <a:rPr b="0" lang="es-PE" sz="1600">
                <a:solidFill>
                  <a:srgbClr val="569CD6"/>
                </a:solidFill>
                <a:latin typeface="Consolas"/>
                <a:ea typeface="Consolas"/>
                <a:cs typeface="Consolas"/>
                <a:sym typeface="Consolas"/>
              </a:rPr>
              <a:t>body</a:t>
            </a:r>
            <a:r>
              <a:rPr b="0" lang="es-PE"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600"/>
              <a:buFont typeface="Consolas"/>
              <a:buNone/>
            </a:pPr>
            <a:r>
              <a:rPr b="0" lang="es-PE" sz="1600">
                <a:solidFill>
                  <a:srgbClr val="D4D4D4"/>
                </a:solidFill>
                <a:latin typeface="Consolas"/>
                <a:ea typeface="Consolas"/>
                <a:cs typeface="Consolas"/>
                <a:sym typeface="Consolas"/>
              </a:rPr>
              <a:t>        Este es el texto de mi primera página HTML</a:t>
            </a:r>
            <a:endParaRPr sz="16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600"/>
              <a:buFont typeface="Consolas"/>
              <a:buNone/>
            </a:pPr>
            <a:r>
              <a:rPr b="0" lang="es-PE" sz="1600">
                <a:solidFill>
                  <a:srgbClr val="D4D4D4"/>
                </a:solidFill>
                <a:latin typeface="Consolas"/>
                <a:ea typeface="Consolas"/>
                <a:cs typeface="Consolas"/>
                <a:sym typeface="Consolas"/>
              </a:rPr>
              <a:t>    </a:t>
            </a:r>
            <a:r>
              <a:rPr b="0" lang="es-PE" sz="1600">
                <a:solidFill>
                  <a:srgbClr val="808080"/>
                </a:solidFill>
                <a:latin typeface="Consolas"/>
                <a:ea typeface="Consolas"/>
                <a:cs typeface="Consolas"/>
                <a:sym typeface="Consolas"/>
              </a:rPr>
              <a:t>&lt;/</a:t>
            </a:r>
            <a:r>
              <a:rPr b="0" lang="es-PE" sz="1600">
                <a:solidFill>
                  <a:srgbClr val="569CD6"/>
                </a:solidFill>
                <a:latin typeface="Consolas"/>
                <a:ea typeface="Consolas"/>
                <a:cs typeface="Consolas"/>
                <a:sym typeface="Consolas"/>
              </a:rPr>
              <a:t>body</a:t>
            </a:r>
            <a:r>
              <a:rPr b="0" lang="es-PE"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a:p>
            <a:pPr indent="0" lvl="0" marL="0" marR="0" rtl="0" algn="l">
              <a:spcBef>
                <a:spcPts val="0"/>
              </a:spcBef>
              <a:spcAft>
                <a:spcPts val="0"/>
              </a:spcAft>
              <a:buClr>
                <a:srgbClr val="808080"/>
              </a:buClr>
              <a:buSzPts val="1600"/>
              <a:buFont typeface="Consolas"/>
              <a:buNone/>
            </a:pPr>
            <a:r>
              <a:rPr b="0" lang="es-PE" sz="1600">
                <a:solidFill>
                  <a:srgbClr val="808080"/>
                </a:solidFill>
                <a:latin typeface="Consolas"/>
                <a:ea typeface="Consolas"/>
                <a:cs typeface="Consolas"/>
                <a:sym typeface="Consolas"/>
              </a:rPr>
              <a:t>&lt;/</a:t>
            </a:r>
            <a:r>
              <a:rPr b="0" lang="es-PE" sz="1600">
                <a:solidFill>
                  <a:srgbClr val="569CD6"/>
                </a:solidFill>
                <a:latin typeface="Consolas"/>
                <a:ea typeface="Consolas"/>
                <a:cs typeface="Consolas"/>
                <a:sym typeface="Consolas"/>
              </a:rPr>
              <a:t>html</a:t>
            </a:r>
            <a:r>
              <a:rPr b="0" lang="es-PE" sz="1600">
                <a:solidFill>
                  <a:srgbClr val="808080"/>
                </a:solidFill>
                <a:latin typeface="Consolas"/>
                <a:ea typeface="Consolas"/>
                <a:cs typeface="Consolas"/>
                <a:sym typeface="Consolas"/>
              </a:rPr>
              <a:t>&gt;</a:t>
            </a:r>
            <a:endParaRPr sz="1600">
              <a:solidFill>
                <a:schemeClr val="dk1"/>
              </a:solidFill>
              <a:latin typeface="Calibri"/>
              <a:ea typeface="Calibri"/>
              <a:cs typeface="Calibri"/>
              <a:sym typeface="Calibri"/>
            </a:endParaRPr>
          </a:p>
        </p:txBody>
      </p:sp>
      <p:sp>
        <p:nvSpPr>
          <p:cNvPr id="209" name="Google Shape;209;p18"/>
          <p:cNvSpPr txBox="1"/>
          <p:nvPr/>
        </p:nvSpPr>
        <p:spPr>
          <a:xfrm>
            <a:off x="511341" y="4214923"/>
            <a:ext cx="8164347"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1400">
                <a:solidFill>
                  <a:schemeClr val="dk1"/>
                </a:solidFill>
                <a:latin typeface="Arial"/>
                <a:ea typeface="Arial"/>
                <a:cs typeface="Arial"/>
                <a:sym typeface="Arial"/>
              </a:rPr>
              <a:t>UTF-8 es un formato de codificación de caracteres Unicode que ha revolucionado el mundo digital. Es el responsable de que tu navegador o tu cliente de correo te muestre el contenido del texto correctamente decodificado, sin errores ni caracteres extraños.</a:t>
            </a:r>
            <a:endParaRPr sz="14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19"/>
          <p:cNvSpPr/>
          <p:nvPr/>
        </p:nvSpPr>
        <p:spPr>
          <a:xfrm>
            <a:off x="424252" y="3703125"/>
            <a:ext cx="7966170" cy="57214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s-PE" sz="2800">
                <a:solidFill>
                  <a:schemeClr val="lt1"/>
                </a:solidFill>
                <a:latin typeface="Calibri"/>
                <a:ea typeface="Calibri"/>
                <a:cs typeface="Calibri"/>
                <a:sym typeface="Calibri"/>
              </a:rPr>
              <a:t>/ ENCABEZADOS Y PÁRRAFOS</a:t>
            </a:r>
            <a:endParaRPr sz="20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INTRODUCCIÓN</a:t>
            </a:r>
            <a:endParaRPr/>
          </a:p>
        </p:txBody>
      </p:sp>
      <p:sp>
        <p:nvSpPr>
          <p:cNvPr id="44" name="Google Shape;44;p2"/>
          <p:cNvSpPr txBox="1"/>
          <p:nvPr/>
        </p:nvSpPr>
        <p:spPr>
          <a:xfrm>
            <a:off x="522595" y="810908"/>
            <a:ext cx="7836314" cy="369331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Es indudable la importancia que ha alcanzado la web en la actualidad. </a:t>
            </a:r>
            <a:endParaRPr/>
          </a:p>
          <a:p>
            <a:pPr indent="0" lvl="0" marL="11725" marR="0" rtl="0" algn="l">
              <a:spcBef>
                <a:spcPts val="0"/>
              </a:spcBef>
              <a:spcAft>
                <a:spcPts val="0"/>
              </a:spcAft>
              <a:buClr>
                <a:schemeClr val="dk1"/>
              </a:buClr>
              <a:buSzPts val="1600"/>
              <a:buFont typeface="Calibri"/>
              <a:buNone/>
            </a:pPr>
            <a:r>
              <a:t/>
            </a:r>
            <a:endParaRPr b="1" sz="1600">
              <a:solidFill>
                <a:srgbClr val="262626"/>
              </a:solidFill>
              <a:latin typeface="Calibri"/>
              <a:ea typeface="Calibri"/>
              <a:cs typeface="Calibri"/>
              <a:sym typeface="Calibri"/>
            </a:endParaRPr>
          </a:p>
          <a:p>
            <a:pPr indent="0" lvl="0" marL="11725" marR="0" rtl="0" algn="l">
              <a:spcBef>
                <a:spcPts val="0"/>
              </a:spcBef>
              <a:spcAft>
                <a:spcPts val="0"/>
              </a:spcAft>
              <a:buClr>
                <a:srgbClr val="262626"/>
              </a:buClr>
              <a:buSzPts val="1600"/>
              <a:buFont typeface="Calibri"/>
              <a:buNone/>
            </a:pPr>
            <a:r>
              <a:rPr lang="es-PE" sz="1600">
                <a:solidFill>
                  <a:srgbClr val="262626"/>
                </a:solidFill>
                <a:latin typeface="Calibri"/>
                <a:ea typeface="Calibri"/>
                <a:cs typeface="Calibri"/>
                <a:sym typeface="Calibri"/>
              </a:rPr>
              <a:t>Ha cambiado nuestra forma de comunicarnos, de entretenernos, de educarnos, de trabajar, de comprar, etc.</a:t>
            </a:r>
            <a:endParaRPr sz="1600">
              <a:solidFill>
                <a:schemeClr val="dk1"/>
              </a:solidFill>
              <a:latin typeface="Calibri"/>
              <a:ea typeface="Calibri"/>
              <a:cs typeface="Calibri"/>
              <a:sym typeface="Calibri"/>
            </a:endParaRPr>
          </a:p>
          <a:p>
            <a:pPr indent="0" lvl="0" marL="11725"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a:p>
            <a:pPr indent="0" lvl="0" marL="11725" marR="0" rtl="0" algn="l">
              <a:spcBef>
                <a:spcPts val="0"/>
              </a:spcBef>
              <a:spcAft>
                <a:spcPts val="0"/>
              </a:spcAft>
              <a:buClr>
                <a:srgbClr val="262626"/>
              </a:buClr>
              <a:buSzPts val="1600"/>
              <a:buFont typeface="Calibri"/>
              <a:buNone/>
            </a:pPr>
            <a:r>
              <a:rPr lang="es-PE" sz="1600">
                <a:solidFill>
                  <a:srgbClr val="262626"/>
                </a:solidFill>
                <a:latin typeface="Calibri"/>
                <a:ea typeface="Calibri"/>
                <a:cs typeface="Calibri"/>
                <a:sym typeface="Calibri"/>
              </a:rPr>
              <a:t>Es por ello que el desarrollo web adquiere una gran importancia, pues hoy en día se necesita contar con aplicaciones que acerquen la web a los usuarios.</a:t>
            </a:r>
            <a:endParaRPr sz="1600">
              <a:solidFill>
                <a:schemeClr val="dk1"/>
              </a:solidFill>
              <a:latin typeface="Calibri"/>
              <a:ea typeface="Calibri"/>
              <a:cs typeface="Calibri"/>
              <a:sym typeface="Calibri"/>
            </a:endParaRPr>
          </a:p>
          <a:p>
            <a:pPr indent="0" lvl="0" marL="11725"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HTML</a:t>
            </a:r>
            <a:r>
              <a:rPr lang="es-PE" sz="1600">
                <a:solidFill>
                  <a:srgbClr val="262626"/>
                </a:solidFill>
                <a:latin typeface="Calibri"/>
                <a:ea typeface="Calibri"/>
                <a:cs typeface="Calibri"/>
                <a:sym typeface="Calibri"/>
              </a:rPr>
              <a:t> es el lenguaje base para el desarrollo web y el primero que debes aprender para iniciarte en el desarrollo web.</a:t>
            </a:r>
            <a:endParaRPr sz="1600">
              <a:solidFill>
                <a:schemeClr val="dk1"/>
              </a:solidFill>
              <a:latin typeface="Calibri"/>
              <a:ea typeface="Calibri"/>
              <a:cs typeface="Calibri"/>
              <a:sym typeface="Calibri"/>
            </a:endParaRPr>
          </a:p>
          <a:p>
            <a:pPr indent="0" lvl="0" marL="11725"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a:p>
            <a:pPr indent="0" lvl="0" marL="11725" marR="0" rtl="0" algn="l">
              <a:spcBef>
                <a:spcPts val="0"/>
              </a:spcBef>
              <a:spcAft>
                <a:spcPts val="0"/>
              </a:spcAft>
              <a:buClr>
                <a:srgbClr val="262626"/>
              </a:buClr>
              <a:buSzPts val="1600"/>
              <a:buFont typeface="Calibri"/>
              <a:buNone/>
            </a:pPr>
            <a:r>
              <a:rPr lang="es-PE" sz="1600">
                <a:solidFill>
                  <a:srgbClr val="262626"/>
                </a:solidFill>
                <a:latin typeface="Calibri"/>
                <a:ea typeface="Calibri"/>
                <a:cs typeface="Calibri"/>
                <a:sym typeface="Calibri"/>
              </a:rPr>
              <a:t>Por ello, durante esta sesión:</a:t>
            </a:r>
            <a:endParaRPr sz="1600">
              <a:solidFill>
                <a:schemeClr val="dk1"/>
              </a:solidFill>
              <a:latin typeface="Calibri"/>
              <a:ea typeface="Calibri"/>
              <a:cs typeface="Calibri"/>
              <a:sym typeface="Calibri"/>
            </a:endParaRPr>
          </a:p>
          <a:p>
            <a:pPr indent="-174625" lvl="1" marL="182563" marR="0" rtl="0" algn="l">
              <a:spcBef>
                <a:spcPts val="0"/>
              </a:spcBef>
              <a:spcAft>
                <a:spcPts val="0"/>
              </a:spcAft>
              <a:buClr>
                <a:srgbClr val="EE4341"/>
              </a:buClr>
              <a:buSzPts val="1400"/>
              <a:buFont typeface="Arial"/>
              <a:buChar char="•"/>
            </a:pPr>
            <a:r>
              <a:rPr b="1" i="0" lang="es-PE" sz="1600" u="none" cap="none" strike="noStrike">
                <a:solidFill>
                  <a:srgbClr val="262626"/>
                </a:solidFill>
                <a:latin typeface="Calibri"/>
                <a:ea typeface="Calibri"/>
                <a:cs typeface="Calibri"/>
                <a:sym typeface="Calibri"/>
              </a:rPr>
              <a:t>Conocerás</a:t>
            </a:r>
            <a:r>
              <a:rPr b="0" i="0" lang="es-PE" sz="1600" u="none" cap="none" strike="noStrike">
                <a:solidFill>
                  <a:srgbClr val="262626"/>
                </a:solidFill>
                <a:latin typeface="Calibri"/>
                <a:ea typeface="Calibri"/>
                <a:cs typeface="Calibri"/>
                <a:sym typeface="Calibri"/>
              </a:rPr>
              <a:t> el proceso de desarrollo de un sitio web.</a:t>
            </a:r>
            <a:endParaRPr b="0" i="0" sz="1600" u="none" cap="none" strike="noStrike">
              <a:solidFill>
                <a:schemeClr val="dk1"/>
              </a:solidFill>
              <a:latin typeface="Calibri"/>
              <a:ea typeface="Calibri"/>
              <a:cs typeface="Calibri"/>
              <a:sym typeface="Calibri"/>
            </a:endParaRPr>
          </a:p>
          <a:p>
            <a:pPr indent="-174625" lvl="1" marL="182563" marR="0" rtl="0" algn="l">
              <a:spcBef>
                <a:spcPts val="0"/>
              </a:spcBef>
              <a:spcAft>
                <a:spcPts val="0"/>
              </a:spcAft>
              <a:buClr>
                <a:srgbClr val="EE4341"/>
              </a:buClr>
              <a:buSzPts val="1400"/>
              <a:buFont typeface="Arial"/>
              <a:buChar char="•"/>
            </a:pPr>
            <a:r>
              <a:rPr b="1" i="0" lang="es-PE" sz="1600" u="none" cap="none" strike="noStrike">
                <a:solidFill>
                  <a:srgbClr val="262626"/>
                </a:solidFill>
                <a:latin typeface="Calibri"/>
                <a:ea typeface="Calibri"/>
                <a:cs typeface="Calibri"/>
                <a:sym typeface="Calibri"/>
              </a:rPr>
              <a:t>Aprenderás</a:t>
            </a:r>
            <a:r>
              <a:rPr b="0" i="0" lang="es-PE" sz="1600" u="none" cap="none" strike="noStrike">
                <a:solidFill>
                  <a:srgbClr val="262626"/>
                </a:solidFill>
                <a:latin typeface="Calibri"/>
                <a:ea typeface="Calibri"/>
                <a:cs typeface="Calibri"/>
                <a:sym typeface="Calibri"/>
              </a:rPr>
              <a:t> conceptos básicos de HTML y CSS.</a:t>
            </a:r>
            <a:endParaRPr b="0" i="0" sz="1600" u="none" cap="none" strike="noStrike">
              <a:solidFill>
                <a:schemeClr val="dk1"/>
              </a:solidFill>
              <a:latin typeface="Calibri"/>
              <a:ea typeface="Calibri"/>
              <a:cs typeface="Calibri"/>
              <a:sym typeface="Calibri"/>
            </a:endParaRPr>
          </a:p>
          <a:p>
            <a:pPr indent="-174625" lvl="1" marL="182563" marR="0" rtl="0" algn="l">
              <a:spcBef>
                <a:spcPts val="0"/>
              </a:spcBef>
              <a:spcAft>
                <a:spcPts val="0"/>
              </a:spcAft>
              <a:buClr>
                <a:srgbClr val="EE4341"/>
              </a:buClr>
              <a:buSzPts val="1400"/>
              <a:buFont typeface="Arial"/>
              <a:buChar char="•"/>
            </a:pPr>
            <a:r>
              <a:rPr b="1" i="0" lang="es-PE" sz="1600" u="none" cap="none" strike="noStrike">
                <a:solidFill>
                  <a:srgbClr val="262626"/>
                </a:solidFill>
                <a:latin typeface="Calibri"/>
                <a:ea typeface="Calibri"/>
                <a:cs typeface="Calibri"/>
                <a:sym typeface="Calibri"/>
              </a:rPr>
              <a:t>Crearás</a:t>
            </a:r>
            <a:r>
              <a:rPr b="0" i="0" lang="es-PE" sz="1600" u="none" cap="none" strike="noStrike">
                <a:solidFill>
                  <a:srgbClr val="262626"/>
                </a:solidFill>
                <a:latin typeface="Calibri"/>
                <a:ea typeface="Calibri"/>
                <a:cs typeface="Calibri"/>
                <a:sym typeface="Calibri"/>
              </a:rPr>
              <a:t> una página con la estructura básica.</a:t>
            </a:r>
            <a:endParaRPr b="0" i="0" sz="16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ENCABEZADOS Y PÁRRAFOS</a:t>
            </a:r>
            <a:endParaRPr sz="1700">
              <a:solidFill>
                <a:srgbClr val="438AD7"/>
              </a:solidFill>
              <a:latin typeface="Calibri"/>
              <a:ea typeface="Calibri"/>
              <a:cs typeface="Calibri"/>
              <a:sym typeface="Calibri"/>
            </a:endParaRPr>
          </a:p>
        </p:txBody>
      </p:sp>
      <p:sp>
        <p:nvSpPr>
          <p:cNvPr id="225" name="Google Shape;225;p20"/>
          <p:cNvSpPr txBox="1"/>
          <p:nvPr/>
        </p:nvSpPr>
        <p:spPr>
          <a:xfrm>
            <a:off x="511341" y="826950"/>
            <a:ext cx="8164347"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ENCABEZADOS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encabezado describe el tema de una sección. Puede entenderse como el título de una sección.</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HTML existen seis niveles de encabezados que se definen por las etiquetas </a:t>
            </a:r>
            <a:r>
              <a:rPr b="1" lang="es-PE" sz="1600">
                <a:solidFill>
                  <a:srgbClr val="262626"/>
                </a:solidFill>
                <a:latin typeface="Calibri"/>
                <a:ea typeface="Calibri"/>
                <a:cs typeface="Calibri"/>
                <a:sym typeface="Calibri"/>
              </a:rPr>
              <a:t>h1</a:t>
            </a:r>
            <a:r>
              <a:rPr lang="es-PE" sz="1600">
                <a:solidFill>
                  <a:srgbClr val="262626"/>
                </a:solidFill>
                <a:latin typeface="Calibri"/>
                <a:ea typeface="Calibri"/>
                <a:cs typeface="Calibri"/>
                <a:sym typeface="Calibri"/>
              </a:rPr>
              <a:t> a </a:t>
            </a:r>
            <a:r>
              <a:rPr b="1" lang="es-PE" sz="1600">
                <a:solidFill>
                  <a:srgbClr val="262626"/>
                </a:solidFill>
                <a:latin typeface="Calibri"/>
                <a:ea typeface="Calibri"/>
                <a:cs typeface="Calibri"/>
                <a:sym typeface="Calibri"/>
              </a:rPr>
              <a:t>h6</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226" name="Google Shape;226;p20"/>
          <p:cNvSpPr txBox="1"/>
          <p:nvPr/>
        </p:nvSpPr>
        <p:spPr>
          <a:xfrm>
            <a:off x="2070462" y="2196900"/>
            <a:ext cx="5003074"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lang="es-PE" sz="1400">
                <a:solidFill>
                  <a:srgbClr val="569CD6"/>
                </a:solidFill>
                <a:latin typeface="Consolas"/>
                <a:ea typeface="Consolas"/>
                <a:cs typeface="Consolas"/>
                <a:sym typeface="Consolas"/>
              </a:rPr>
              <a:t>h1</a:t>
            </a:r>
            <a:r>
              <a:rPr b="0" lang="es-PE" sz="1400">
                <a:solidFill>
                  <a:srgbClr val="808080"/>
                </a:solidFill>
                <a:latin typeface="Consolas"/>
                <a:ea typeface="Consolas"/>
                <a:cs typeface="Consolas"/>
                <a:sym typeface="Consolas"/>
              </a:rPr>
              <a:t>&gt;</a:t>
            </a:r>
            <a:r>
              <a:rPr lang="es-PE" sz="1400">
                <a:solidFill>
                  <a:srgbClr val="D4D4D4"/>
                </a:solidFill>
                <a:latin typeface="Consolas"/>
                <a:ea typeface="Consolas"/>
                <a:cs typeface="Consolas"/>
                <a:sym typeface="Consolas"/>
              </a:rPr>
              <a:t>Titulo de la sección</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h1</a:t>
            </a:r>
            <a:r>
              <a:rPr b="0" lang="es-PE" sz="1400">
                <a:solidFill>
                  <a:srgbClr val="808080"/>
                </a:solidFill>
                <a:latin typeface="Consolas"/>
                <a:ea typeface="Consolas"/>
                <a:cs typeface="Consolas"/>
                <a:sym typeface="Consolas"/>
              </a:rPr>
              <a:t>&gt;</a:t>
            </a:r>
            <a:endParaRPr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400"/>
              <a:buFont typeface="Calibri"/>
              <a:buNone/>
            </a:pPr>
            <a:r>
              <a:t/>
            </a:r>
            <a:endParaRPr sz="1400">
              <a:solidFill>
                <a:srgbClr val="808080"/>
              </a:solidFill>
              <a:latin typeface="Consolas"/>
              <a:ea typeface="Consolas"/>
              <a:cs typeface="Consolas"/>
              <a:sym typeface="Consolas"/>
            </a:endParaRPr>
          </a:p>
          <a:p>
            <a:pPr indent="0" lvl="0" marL="0" marR="0" rtl="0" algn="ctr">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lang="es-PE" sz="1400">
                <a:solidFill>
                  <a:srgbClr val="569CD6"/>
                </a:solidFill>
                <a:latin typeface="Consolas"/>
                <a:ea typeface="Consolas"/>
                <a:cs typeface="Consolas"/>
                <a:sym typeface="Consolas"/>
              </a:rPr>
              <a:t>h2</a:t>
            </a:r>
            <a:r>
              <a:rPr b="0" lang="es-PE" sz="1400">
                <a:solidFill>
                  <a:srgbClr val="808080"/>
                </a:solidFill>
                <a:latin typeface="Consolas"/>
                <a:ea typeface="Consolas"/>
                <a:cs typeface="Consolas"/>
                <a:sym typeface="Consolas"/>
              </a:rPr>
              <a:t>&gt;</a:t>
            </a:r>
            <a:r>
              <a:rPr lang="es-PE" sz="1400">
                <a:solidFill>
                  <a:srgbClr val="D4D4D4"/>
                </a:solidFill>
                <a:latin typeface="Consolas"/>
                <a:ea typeface="Consolas"/>
                <a:cs typeface="Consolas"/>
                <a:sym typeface="Consolas"/>
              </a:rPr>
              <a:t>Subtitulo de la sección</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h2</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227" name="Google Shape;227;p20"/>
          <p:cNvSpPr txBox="1"/>
          <p:nvPr/>
        </p:nvSpPr>
        <p:spPr>
          <a:xfrm>
            <a:off x="489826" y="3148768"/>
            <a:ext cx="8164347" cy="1231106"/>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etiqueta </a:t>
            </a:r>
            <a:r>
              <a:rPr b="1" lang="es-PE" sz="1600">
                <a:solidFill>
                  <a:srgbClr val="262626"/>
                </a:solidFill>
                <a:latin typeface="Calibri"/>
                <a:ea typeface="Calibri"/>
                <a:cs typeface="Calibri"/>
                <a:sym typeface="Calibri"/>
              </a:rPr>
              <a:t>h1</a:t>
            </a:r>
            <a:r>
              <a:rPr lang="es-PE" sz="1600">
                <a:solidFill>
                  <a:srgbClr val="262626"/>
                </a:solidFill>
                <a:latin typeface="Calibri"/>
                <a:ea typeface="Calibri"/>
                <a:cs typeface="Calibri"/>
                <a:sym typeface="Calibri"/>
              </a:rPr>
              <a:t> define el encabezado de primer nivel y el más importante. Se recomienda utilizar un único elemento </a:t>
            </a:r>
            <a:r>
              <a:rPr b="1" lang="es-PE" sz="1600">
                <a:solidFill>
                  <a:srgbClr val="262626"/>
                </a:solidFill>
                <a:latin typeface="Calibri"/>
                <a:ea typeface="Calibri"/>
                <a:cs typeface="Calibri"/>
                <a:sym typeface="Calibri"/>
              </a:rPr>
              <a:t>h1</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También se recomienda utilizar los encabezados según el orden de su nivel; es decir, primero </a:t>
            </a:r>
            <a:r>
              <a:rPr b="1" lang="es-PE" sz="1600">
                <a:solidFill>
                  <a:srgbClr val="262626"/>
                </a:solidFill>
                <a:latin typeface="Calibri"/>
                <a:ea typeface="Calibri"/>
                <a:cs typeface="Calibri"/>
                <a:sym typeface="Calibri"/>
              </a:rPr>
              <a:t>h1</a:t>
            </a:r>
            <a:r>
              <a:rPr lang="es-PE" sz="1600">
                <a:solidFill>
                  <a:srgbClr val="262626"/>
                </a:solidFill>
                <a:latin typeface="Calibri"/>
                <a:ea typeface="Calibri"/>
                <a:cs typeface="Calibri"/>
                <a:sym typeface="Calibri"/>
              </a:rPr>
              <a:t>, luego </a:t>
            </a:r>
            <a:r>
              <a:rPr b="1" lang="es-PE" sz="1600">
                <a:solidFill>
                  <a:srgbClr val="262626"/>
                </a:solidFill>
                <a:latin typeface="Calibri"/>
                <a:ea typeface="Calibri"/>
                <a:cs typeface="Calibri"/>
                <a:sym typeface="Calibri"/>
              </a:rPr>
              <a:t>h2</a:t>
            </a:r>
            <a:r>
              <a:rPr lang="es-PE" sz="1600">
                <a:solidFill>
                  <a:srgbClr val="262626"/>
                </a:solidFill>
                <a:latin typeface="Calibri"/>
                <a:ea typeface="Calibri"/>
                <a:cs typeface="Calibri"/>
                <a:sym typeface="Calibri"/>
              </a:rPr>
              <a:t>  luego </a:t>
            </a:r>
            <a:r>
              <a:rPr b="1" lang="es-PE" sz="1600">
                <a:solidFill>
                  <a:srgbClr val="262626"/>
                </a:solidFill>
                <a:latin typeface="Calibri"/>
                <a:ea typeface="Calibri"/>
                <a:cs typeface="Calibri"/>
                <a:sym typeface="Calibri"/>
              </a:rPr>
              <a:t>h3</a:t>
            </a:r>
            <a:r>
              <a:rPr lang="es-PE" sz="1600">
                <a:solidFill>
                  <a:srgbClr val="262626"/>
                </a:solidFill>
                <a:latin typeface="Calibri"/>
                <a:ea typeface="Calibri"/>
                <a:cs typeface="Calibri"/>
                <a:sym typeface="Calibri"/>
              </a:rPr>
              <a:t> y continuar así según su importancia en el documento.</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ENCABEZADOS Y PÁRRAFOS</a:t>
            </a:r>
            <a:endParaRPr sz="1700">
              <a:solidFill>
                <a:srgbClr val="438AD7"/>
              </a:solidFill>
              <a:latin typeface="Calibri"/>
              <a:ea typeface="Calibri"/>
              <a:cs typeface="Calibri"/>
              <a:sym typeface="Calibri"/>
            </a:endParaRPr>
          </a:p>
        </p:txBody>
      </p:sp>
      <p:sp>
        <p:nvSpPr>
          <p:cNvPr id="235" name="Google Shape;235;p21"/>
          <p:cNvSpPr txBox="1"/>
          <p:nvPr/>
        </p:nvSpPr>
        <p:spPr>
          <a:xfrm>
            <a:off x="509361" y="826950"/>
            <a:ext cx="7770813"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PÁRRAFOS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párrafo en HTML tiene la misma funcionalidad que su contraparte gramatical; es decir, agrupar un texto según un tema o agrupar un conjunto de oraciones.</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HTML un párrafo se distingue por la etiqueta </a:t>
            </a:r>
            <a:r>
              <a:rPr b="1" lang="es-PE" sz="1600">
                <a:solidFill>
                  <a:srgbClr val="262626"/>
                </a:solidFill>
                <a:latin typeface="Calibri"/>
                <a:ea typeface="Calibri"/>
                <a:cs typeface="Calibri"/>
                <a:sym typeface="Calibri"/>
              </a:rPr>
              <a:t>&lt;p&gt;</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236" name="Google Shape;236;p21"/>
          <p:cNvSpPr txBox="1"/>
          <p:nvPr/>
        </p:nvSpPr>
        <p:spPr>
          <a:xfrm>
            <a:off x="1674948" y="2210233"/>
            <a:ext cx="5003074"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lang="es-PE" sz="1400">
                <a:solidFill>
                  <a:srgbClr val="569CD6"/>
                </a:solidFill>
                <a:latin typeface="Consolas"/>
                <a:ea typeface="Consolas"/>
                <a:cs typeface="Consolas"/>
                <a:sym typeface="Consolas"/>
              </a:rPr>
              <a:t>p</a:t>
            </a:r>
            <a:r>
              <a:rPr b="0" lang="es-PE" sz="1400">
                <a:solidFill>
                  <a:srgbClr val="808080"/>
                </a:solidFill>
                <a:latin typeface="Consolas"/>
                <a:ea typeface="Consolas"/>
                <a:cs typeface="Consolas"/>
                <a:sym typeface="Consolas"/>
              </a:rPr>
              <a:t>&gt;</a:t>
            </a:r>
            <a:r>
              <a:rPr lang="es-PE" sz="1400">
                <a:solidFill>
                  <a:srgbClr val="D4D4D4"/>
                </a:solidFill>
                <a:latin typeface="Consolas"/>
                <a:ea typeface="Consolas"/>
                <a:cs typeface="Consolas"/>
                <a:sym typeface="Consolas"/>
              </a:rPr>
              <a:t>Contenido del párrafo</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p</a:t>
            </a:r>
            <a:r>
              <a:rPr b="0" lang="es-PE" sz="1400">
                <a:solidFill>
                  <a:srgbClr val="808080"/>
                </a:solidFill>
                <a:latin typeface="Consolas"/>
                <a:ea typeface="Consolas"/>
                <a:cs typeface="Consolas"/>
                <a:sym typeface="Consolas"/>
              </a:rPr>
              <a:t>&gt;</a:t>
            </a:r>
            <a:endParaRPr sz="1800">
              <a:solidFill>
                <a:schemeClr val="dk1"/>
              </a:solidFill>
              <a:latin typeface="Calibri"/>
              <a:ea typeface="Calibri"/>
              <a:cs typeface="Calibri"/>
              <a:sym typeface="Calibri"/>
            </a:endParaRPr>
          </a:p>
        </p:txBody>
      </p:sp>
      <p:sp>
        <p:nvSpPr>
          <p:cNvPr id="237" name="Google Shape;237;p21"/>
          <p:cNvSpPr txBox="1"/>
          <p:nvPr/>
        </p:nvSpPr>
        <p:spPr>
          <a:xfrm>
            <a:off x="644574" y="2687048"/>
            <a:ext cx="7635601"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agregar un párrafo, el navegador inserta una línea en blanco al finalizar el mismo.</a:t>
            </a:r>
            <a:endParaRPr sz="1800">
              <a:solidFill>
                <a:schemeClr val="dk1"/>
              </a:solidFill>
              <a:latin typeface="Calibri"/>
              <a:ea typeface="Calibri"/>
              <a:cs typeface="Calibri"/>
              <a:sym typeface="Calibri"/>
            </a:endParaRPr>
          </a:p>
        </p:txBody>
      </p:sp>
      <p:pic>
        <p:nvPicPr>
          <p:cNvPr id="238" name="Google Shape;238;p21"/>
          <p:cNvPicPr preferRelativeResize="0"/>
          <p:nvPr/>
        </p:nvPicPr>
        <p:blipFill rotWithShape="1">
          <a:blip r:embed="rId3">
            <a:alphaModFix/>
          </a:blip>
          <a:srcRect b="0" l="0" r="0" t="0"/>
          <a:stretch/>
        </p:blipFill>
        <p:spPr>
          <a:xfrm>
            <a:off x="1840976" y="3147002"/>
            <a:ext cx="4953000" cy="2019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ENCABEZADOS Y PÁRRAFOS</a:t>
            </a:r>
            <a:endParaRPr sz="1700">
              <a:solidFill>
                <a:srgbClr val="438AD7"/>
              </a:solidFill>
              <a:latin typeface="Calibri"/>
              <a:ea typeface="Calibri"/>
              <a:cs typeface="Calibri"/>
              <a:sym typeface="Calibri"/>
            </a:endParaRPr>
          </a:p>
        </p:txBody>
      </p:sp>
      <p:sp>
        <p:nvSpPr>
          <p:cNvPr id="246" name="Google Shape;246;p22"/>
          <p:cNvSpPr txBox="1"/>
          <p:nvPr/>
        </p:nvSpPr>
        <p:spPr>
          <a:xfrm>
            <a:off x="511341" y="826950"/>
            <a:ext cx="8164347"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PÁGINA HTML CON ENCABEZADOS Y PÁRRAFOS</a:t>
            </a:r>
            <a:endParaRPr sz="1800">
              <a:solidFill>
                <a:schemeClr val="dk1"/>
              </a:solidFill>
              <a:latin typeface="Calibri"/>
              <a:ea typeface="Calibri"/>
              <a:cs typeface="Calibri"/>
              <a:sym typeface="Calibri"/>
            </a:endParaRPr>
          </a:p>
          <a:p>
            <a:pPr indent="0" lvl="0" marL="11725"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p:txBody>
      </p:sp>
      <p:sp>
        <p:nvSpPr>
          <p:cNvPr id="247" name="Google Shape;247;p22"/>
          <p:cNvSpPr txBox="1"/>
          <p:nvPr/>
        </p:nvSpPr>
        <p:spPr>
          <a:xfrm>
            <a:off x="1729482" y="1094764"/>
            <a:ext cx="5728064" cy="413190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8080"/>
              </a:buClr>
              <a:buSzPts val="1050"/>
              <a:buFont typeface="Consolas"/>
              <a:buNone/>
            </a:pP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DOCTYPE</a:t>
            </a:r>
            <a:r>
              <a:rPr b="0" lang="es-PE" sz="1050">
                <a:solidFill>
                  <a:srgbClr val="D4D4D4"/>
                </a:solidFill>
                <a:latin typeface="Consolas"/>
                <a:ea typeface="Consolas"/>
                <a:cs typeface="Consolas"/>
                <a:sym typeface="Consolas"/>
              </a:rPr>
              <a:t> </a:t>
            </a:r>
            <a:r>
              <a:rPr b="0" lang="es-PE" sz="1050">
                <a:solidFill>
                  <a:srgbClr val="9CDCFE"/>
                </a:solidFill>
                <a:latin typeface="Consolas"/>
                <a:ea typeface="Consolas"/>
                <a:cs typeface="Consolas"/>
                <a:sym typeface="Consolas"/>
              </a:rPr>
              <a:t>html</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808080"/>
              </a:buClr>
              <a:buSzPts val="1050"/>
              <a:buFont typeface="Consolas"/>
              <a:buNone/>
            </a:pP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html</a:t>
            </a:r>
            <a:r>
              <a:rPr b="0" lang="es-PE" sz="1050">
                <a:solidFill>
                  <a:srgbClr val="D4D4D4"/>
                </a:solidFill>
                <a:latin typeface="Consolas"/>
                <a:ea typeface="Consolas"/>
                <a:cs typeface="Consolas"/>
                <a:sym typeface="Consolas"/>
              </a:rPr>
              <a:t> </a:t>
            </a:r>
            <a:r>
              <a:rPr b="0" lang="es-PE" sz="1050">
                <a:solidFill>
                  <a:srgbClr val="9CDCFE"/>
                </a:solidFill>
                <a:latin typeface="Consolas"/>
                <a:ea typeface="Consolas"/>
                <a:cs typeface="Consolas"/>
                <a:sym typeface="Consolas"/>
              </a:rPr>
              <a:t>lang</a:t>
            </a:r>
            <a:r>
              <a:rPr b="0" lang="es-PE" sz="1050">
                <a:solidFill>
                  <a:srgbClr val="D4D4D4"/>
                </a:solidFill>
                <a:latin typeface="Consolas"/>
                <a:ea typeface="Consolas"/>
                <a:cs typeface="Consolas"/>
                <a:sym typeface="Consolas"/>
              </a:rPr>
              <a:t>=</a:t>
            </a:r>
            <a:r>
              <a:rPr b="0" lang="es-PE" sz="1050">
                <a:solidFill>
                  <a:srgbClr val="CE9178"/>
                </a:solidFill>
                <a:latin typeface="Consolas"/>
                <a:ea typeface="Consolas"/>
                <a:cs typeface="Consolas"/>
                <a:sym typeface="Consolas"/>
              </a:rPr>
              <a:t>"es"</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head</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meta</a:t>
            </a:r>
            <a:r>
              <a:rPr b="0" lang="es-PE" sz="1050">
                <a:solidFill>
                  <a:srgbClr val="D4D4D4"/>
                </a:solidFill>
                <a:latin typeface="Consolas"/>
                <a:ea typeface="Consolas"/>
                <a:cs typeface="Consolas"/>
                <a:sym typeface="Consolas"/>
              </a:rPr>
              <a:t> </a:t>
            </a:r>
            <a:r>
              <a:rPr b="0" lang="es-PE" sz="1050">
                <a:solidFill>
                  <a:srgbClr val="9CDCFE"/>
                </a:solidFill>
                <a:latin typeface="Consolas"/>
                <a:ea typeface="Consolas"/>
                <a:cs typeface="Consolas"/>
                <a:sym typeface="Consolas"/>
              </a:rPr>
              <a:t>charset</a:t>
            </a:r>
            <a:r>
              <a:rPr b="0" lang="es-PE" sz="1050">
                <a:solidFill>
                  <a:srgbClr val="D4D4D4"/>
                </a:solidFill>
                <a:latin typeface="Consolas"/>
                <a:ea typeface="Consolas"/>
                <a:cs typeface="Consolas"/>
                <a:sym typeface="Consolas"/>
              </a:rPr>
              <a:t>=</a:t>
            </a:r>
            <a:r>
              <a:rPr b="0" lang="es-PE" sz="1050">
                <a:solidFill>
                  <a:srgbClr val="CE9178"/>
                </a:solidFill>
                <a:latin typeface="Consolas"/>
                <a:ea typeface="Consolas"/>
                <a:cs typeface="Consolas"/>
                <a:sym typeface="Consolas"/>
              </a:rPr>
              <a:t>"utf-8"</a:t>
            </a: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title</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Acerca de El Señor de los Anillos</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title</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head</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body</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h1</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El Señor de los Anillos</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h1</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h2</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Libros</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h2</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1. La Comunidad del Anillo</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Publicada el 29 de julio de 1954</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2. Las Dos Torres</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Publicada el 11 de noviembre de 1954</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3. El Retorno del Rey</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Publicada el 20 de octubre de 1955</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h2</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Películas</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h2</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1. La Comunidad del Anillo</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Estrenada en 2001.</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2. Las Dos Torres</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Estrenada en 2002</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3. El Retorno del Rey</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h3</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Estrenada en 2003</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r>
              <a:rPr b="0" lang="es-PE" sz="1050">
                <a:solidFill>
                  <a:srgbClr val="D4D4D4"/>
                </a:solidFill>
                <a:latin typeface="Consolas"/>
                <a:ea typeface="Consolas"/>
                <a:cs typeface="Consolas"/>
                <a:sym typeface="Consolas"/>
              </a:rPr>
              <a:t>Ganadora de 11 premios Oscar</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p</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050"/>
              <a:buFont typeface="Consolas"/>
              <a:buNone/>
            </a:pPr>
            <a:r>
              <a:rPr b="0" lang="es-PE" sz="1050">
                <a:solidFill>
                  <a:srgbClr val="D4D4D4"/>
                </a:solidFill>
                <a:latin typeface="Consolas"/>
                <a:ea typeface="Consolas"/>
                <a:cs typeface="Consolas"/>
                <a:sym typeface="Consolas"/>
              </a:rPr>
              <a:t>    </a:t>
            </a: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body</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a:p>
            <a:pPr indent="0" lvl="0" marL="0" marR="0" rtl="0" algn="l">
              <a:spcBef>
                <a:spcPts val="0"/>
              </a:spcBef>
              <a:spcAft>
                <a:spcPts val="0"/>
              </a:spcAft>
              <a:buClr>
                <a:srgbClr val="808080"/>
              </a:buClr>
              <a:buSzPts val="1050"/>
              <a:buFont typeface="Consolas"/>
              <a:buNone/>
            </a:pPr>
            <a:r>
              <a:rPr b="0" lang="es-PE" sz="1050">
                <a:solidFill>
                  <a:srgbClr val="808080"/>
                </a:solidFill>
                <a:latin typeface="Consolas"/>
                <a:ea typeface="Consolas"/>
                <a:cs typeface="Consolas"/>
                <a:sym typeface="Consolas"/>
              </a:rPr>
              <a:t>&lt;/</a:t>
            </a:r>
            <a:r>
              <a:rPr b="0" lang="es-PE" sz="1050">
                <a:solidFill>
                  <a:srgbClr val="569CD6"/>
                </a:solidFill>
                <a:latin typeface="Consolas"/>
                <a:ea typeface="Consolas"/>
                <a:cs typeface="Consolas"/>
                <a:sym typeface="Consolas"/>
              </a:rPr>
              <a:t>html</a:t>
            </a:r>
            <a:r>
              <a:rPr b="0" lang="es-PE" sz="1050">
                <a:solidFill>
                  <a:srgbClr val="808080"/>
                </a:solidFill>
                <a:latin typeface="Consolas"/>
                <a:ea typeface="Consolas"/>
                <a:cs typeface="Consolas"/>
                <a:sym typeface="Consolas"/>
              </a:rPr>
              <a:t>&gt;</a:t>
            </a:r>
            <a:endParaRPr b="0" sz="1050">
              <a:solidFill>
                <a:srgbClr val="D4D4D4"/>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ENCABEZADOS Y PÁRRAFOS</a:t>
            </a:r>
            <a:endParaRPr sz="1700">
              <a:solidFill>
                <a:srgbClr val="438AD7"/>
              </a:solidFill>
              <a:latin typeface="Calibri"/>
              <a:ea typeface="Calibri"/>
              <a:cs typeface="Calibri"/>
              <a:sym typeface="Calibri"/>
            </a:endParaRPr>
          </a:p>
        </p:txBody>
      </p:sp>
      <p:sp>
        <p:nvSpPr>
          <p:cNvPr id="255" name="Google Shape;255;p23"/>
          <p:cNvSpPr txBox="1"/>
          <p:nvPr/>
        </p:nvSpPr>
        <p:spPr>
          <a:xfrm>
            <a:off x="511341" y="826950"/>
            <a:ext cx="8164347"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PÁGINA HTML CON ENCABEZADOS Y PÁRRAFOS</a:t>
            </a:r>
            <a:endParaRPr sz="1800">
              <a:solidFill>
                <a:schemeClr val="dk1"/>
              </a:solidFill>
              <a:latin typeface="Calibri"/>
              <a:ea typeface="Calibri"/>
              <a:cs typeface="Calibri"/>
              <a:sym typeface="Calibri"/>
            </a:endParaRPr>
          </a:p>
          <a:p>
            <a:pPr indent="0" lvl="0" marL="11725"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p:txBody>
      </p:sp>
      <p:grpSp>
        <p:nvGrpSpPr>
          <p:cNvPr id="256" name="Google Shape;256;p23"/>
          <p:cNvGrpSpPr/>
          <p:nvPr/>
        </p:nvGrpSpPr>
        <p:grpSpPr>
          <a:xfrm>
            <a:off x="2224391" y="1225348"/>
            <a:ext cx="3451138" cy="4000693"/>
            <a:chOff x="1564999" y="1162805"/>
            <a:chExt cx="3451138" cy="4000693"/>
          </a:xfrm>
        </p:grpSpPr>
        <p:pic>
          <p:nvPicPr>
            <p:cNvPr id="257" name="Google Shape;257;p23"/>
            <p:cNvPicPr preferRelativeResize="0"/>
            <p:nvPr/>
          </p:nvPicPr>
          <p:blipFill rotWithShape="1">
            <a:blip r:embed="rId3">
              <a:alphaModFix/>
            </a:blip>
            <a:srcRect b="0" l="0" r="0" t="0"/>
            <a:stretch/>
          </p:blipFill>
          <p:spPr>
            <a:xfrm>
              <a:off x="2680128" y="1221483"/>
              <a:ext cx="2336009" cy="3942015"/>
            </a:xfrm>
            <a:prstGeom prst="rect">
              <a:avLst/>
            </a:prstGeom>
            <a:noFill/>
            <a:ln>
              <a:noFill/>
            </a:ln>
          </p:spPr>
        </p:pic>
        <p:sp>
          <p:nvSpPr>
            <p:cNvPr id="258" name="Google Shape;258;p23"/>
            <p:cNvSpPr txBox="1"/>
            <p:nvPr/>
          </p:nvSpPr>
          <p:spPr>
            <a:xfrm>
              <a:off x="1564999" y="1162805"/>
              <a:ext cx="593528" cy="307777"/>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400"/>
                <a:buFont typeface="Calibri"/>
                <a:buNone/>
              </a:pPr>
              <a:r>
                <a:rPr lang="es-PE" sz="1400">
                  <a:solidFill>
                    <a:srgbClr val="00B0F0"/>
                  </a:solidFill>
                  <a:latin typeface="Calibri"/>
                  <a:ea typeface="Calibri"/>
                  <a:cs typeface="Calibri"/>
                  <a:sym typeface="Calibri"/>
                </a:rPr>
                <a:t>title</a:t>
              </a:r>
              <a:endParaRPr sz="1800">
                <a:solidFill>
                  <a:srgbClr val="00B0F0"/>
                </a:solidFill>
                <a:latin typeface="Calibri"/>
                <a:ea typeface="Calibri"/>
                <a:cs typeface="Calibri"/>
                <a:sym typeface="Calibri"/>
              </a:endParaRPr>
            </a:p>
          </p:txBody>
        </p:sp>
        <p:sp>
          <p:nvSpPr>
            <p:cNvPr id="259" name="Google Shape;259;p23"/>
            <p:cNvSpPr txBox="1"/>
            <p:nvPr/>
          </p:nvSpPr>
          <p:spPr>
            <a:xfrm>
              <a:off x="1800577" y="1666420"/>
              <a:ext cx="368049" cy="307777"/>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400"/>
                <a:buFont typeface="Calibri"/>
                <a:buNone/>
              </a:pPr>
              <a:r>
                <a:rPr lang="es-PE" sz="1400">
                  <a:solidFill>
                    <a:srgbClr val="00B0F0"/>
                  </a:solidFill>
                  <a:latin typeface="Calibri"/>
                  <a:ea typeface="Calibri"/>
                  <a:cs typeface="Calibri"/>
                  <a:sym typeface="Calibri"/>
                </a:rPr>
                <a:t>h1</a:t>
              </a:r>
              <a:endParaRPr sz="1800">
                <a:solidFill>
                  <a:srgbClr val="00B0F0"/>
                </a:solidFill>
                <a:latin typeface="Calibri"/>
                <a:ea typeface="Calibri"/>
                <a:cs typeface="Calibri"/>
                <a:sym typeface="Calibri"/>
              </a:endParaRPr>
            </a:p>
          </p:txBody>
        </p:sp>
        <p:sp>
          <p:nvSpPr>
            <p:cNvPr id="260" name="Google Shape;260;p23"/>
            <p:cNvSpPr txBox="1"/>
            <p:nvPr/>
          </p:nvSpPr>
          <p:spPr>
            <a:xfrm>
              <a:off x="4409489" y="1974197"/>
              <a:ext cx="368049" cy="307777"/>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400"/>
                <a:buFont typeface="Calibri"/>
                <a:buNone/>
              </a:pPr>
              <a:r>
                <a:rPr lang="es-PE" sz="1400">
                  <a:solidFill>
                    <a:srgbClr val="00B0F0"/>
                  </a:solidFill>
                  <a:latin typeface="Calibri"/>
                  <a:ea typeface="Calibri"/>
                  <a:cs typeface="Calibri"/>
                  <a:sym typeface="Calibri"/>
                </a:rPr>
                <a:t>h2</a:t>
              </a:r>
              <a:endParaRPr sz="1800">
                <a:solidFill>
                  <a:srgbClr val="00B0F0"/>
                </a:solidFill>
                <a:latin typeface="Calibri"/>
                <a:ea typeface="Calibri"/>
                <a:cs typeface="Calibri"/>
                <a:sym typeface="Calibri"/>
              </a:endParaRPr>
            </a:p>
          </p:txBody>
        </p:sp>
        <p:sp>
          <p:nvSpPr>
            <p:cNvPr id="261" name="Google Shape;261;p23"/>
            <p:cNvSpPr txBox="1"/>
            <p:nvPr/>
          </p:nvSpPr>
          <p:spPr>
            <a:xfrm>
              <a:off x="1800576" y="2203814"/>
              <a:ext cx="368049" cy="307777"/>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400"/>
                <a:buFont typeface="Calibri"/>
                <a:buNone/>
              </a:pPr>
              <a:r>
                <a:rPr lang="es-PE" sz="1400">
                  <a:solidFill>
                    <a:srgbClr val="00B0F0"/>
                  </a:solidFill>
                  <a:latin typeface="Calibri"/>
                  <a:ea typeface="Calibri"/>
                  <a:cs typeface="Calibri"/>
                  <a:sym typeface="Calibri"/>
                </a:rPr>
                <a:t>h3</a:t>
              </a:r>
              <a:endParaRPr sz="1800">
                <a:solidFill>
                  <a:srgbClr val="00B0F0"/>
                </a:solidFill>
                <a:latin typeface="Calibri"/>
                <a:ea typeface="Calibri"/>
                <a:cs typeface="Calibri"/>
                <a:sym typeface="Calibri"/>
              </a:endParaRPr>
            </a:p>
          </p:txBody>
        </p:sp>
        <p:cxnSp>
          <p:nvCxnSpPr>
            <p:cNvPr id="262" name="Google Shape;262;p23"/>
            <p:cNvCxnSpPr>
              <a:stCxn id="258" idx="3"/>
            </p:cNvCxnSpPr>
            <p:nvPr/>
          </p:nvCxnSpPr>
          <p:spPr>
            <a:xfrm flipH="1" rot="10800000">
              <a:off x="2158527" y="1315194"/>
              <a:ext cx="521700" cy="15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263" name="Google Shape;263;p23"/>
            <p:cNvCxnSpPr>
              <a:stCxn id="259" idx="3"/>
            </p:cNvCxnSpPr>
            <p:nvPr/>
          </p:nvCxnSpPr>
          <p:spPr>
            <a:xfrm>
              <a:off x="2168626" y="1820309"/>
              <a:ext cx="511500" cy="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264" name="Google Shape;264;p23"/>
            <p:cNvCxnSpPr>
              <a:stCxn id="261" idx="3"/>
            </p:cNvCxnSpPr>
            <p:nvPr/>
          </p:nvCxnSpPr>
          <p:spPr>
            <a:xfrm>
              <a:off x="2168625" y="2357703"/>
              <a:ext cx="511500" cy="27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265" name="Google Shape;265;p23"/>
            <p:cNvCxnSpPr>
              <a:stCxn id="261" idx="3"/>
            </p:cNvCxnSpPr>
            <p:nvPr/>
          </p:nvCxnSpPr>
          <p:spPr>
            <a:xfrm>
              <a:off x="2168625" y="2357703"/>
              <a:ext cx="511500" cy="3723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266" name="Google Shape;266;p23"/>
            <p:cNvCxnSpPr>
              <a:stCxn id="261" idx="3"/>
              <a:endCxn id="257" idx="1"/>
            </p:cNvCxnSpPr>
            <p:nvPr/>
          </p:nvCxnSpPr>
          <p:spPr>
            <a:xfrm>
              <a:off x="2168625" y="2357703"/>
              <a:ext cx="511500" cy="8349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267" name="Google Shape;267;p23"/>
            <p:cNvCxnSpPr>
              <a:stCxn id="260" idx="1"/>
            </p:cNvCxnSpPr>
            <p:nvPr/>
          </p:nvCxnSpPr>
          <p:spPr>
            <a:xfrm flipH="1">
              <a:off x="3121889" y="2128086"/>
              <a:ext cx="1287600" cy="138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268" name="Google Shape;268;p23"/>
            <p:cNvCxnSpPr>
              <a:stCxn id="260" idx="1"/>
            </p:cNvCxnSpPr>
            <p:nvPr/>
          </p:nvCxnSpPr>
          <p:spPr>
            <a:xfrm flipH="1">
              <a:off x="3278789" y="2128086"/>
              <a:ext cx="1130700" cy="14913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sp>
          <p:nvSpPr>
            <p:cNvPr id="269" name="Google Shape;269;p23"/>
            <p:cNvSpPr txBox="1"/>
            <p:nvPr/>
          </p:nvSpPr>
          <p:spPr>
            <a:xfrm>
              <a:off x="4393929" y="3918732"/>
              <a:ext cx="277961" cy="307777"/>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400"/>
                <a:buFont typeface="Calibri"/>
                <a:buNone/>
              </a:pPr>
              <a:r>
                <a:rPr lang="es-PE" sz="1400">
                  <a:solidFill>
                    <a:srgbClr val="00B0F0"/>
                  </a:solidFill>
                  <a:latin typeface="Calibri"/>
                  <a:ea typeface="Calibri"/>
                  <a:cs typeface="Calibri"/>
                  <a:sym typeface="Calibri"/>
                </a:rPr>
                <a:t>p</a:t>
              </a:r>
              <a:endParaRPr sz="1800">
                <a:solidFill>
                  <a:srgbClr val="00B0F0"/>
                </a:solidFill>
                <a:latin typeface="Calibri"/>
                <a:ea typeface="Calibri"/>
                <a:cs typeface="Calibri"/>
                <a:sym typeface="Calibri"/>
              </a:endParaRPr>
            </a:p>
          </p:txBody>
        </p:sp>
        <p:cxnSp>
          <p:nvCxnSpPr>
            <p:cNvPr id="270" name="Google Shape;270;p23"/>
            <p:cNvCxnSpPr>
              <a:stCxn id="269" idx="1"/>
            </p:cNvCxnSpPr>
            <p:nvPr/>
          </p:nvCxnSpPr>
          <p:spPr>
            <a:xfrm rot="10800000">
              <a:off x="3448629" y="4072621"/>
              <a:ext cx="945300" cy="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271" name="Google Shape;271;p23"/>
            <p:cNvCxnSpPr>
              <a:stCxn id="269" idx="1"/>
            </p:cNvCxnSpPr>
            <p:nvPr/>
          </p:nvCxnSpPr>
          <p:spPr>
            <a:xfrm flipH="1">
              <a:off x="3448629" y="4072621"/>
              <a:ext cx="945300" cy="4209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272" name="Google Shape;272;p23"/>
            <p:cNvCxnSpPr>
              <a:stCxn id="269" idx="1"/>
            </p:cNvCxnSpPr>
            <p:nvPr/>
          </p:nvCxnSpPr>
          <p:spPr>
            <a:xfrm flipH="1">
              <a:off x="3448629" y="4072621"/>
              <a:ext cx="945300" cy="8154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273" name="Google Shape;273;p23"/>
            <p:cNvCxnSpPr>
              <a:stCxn id="269" idx="1"/>
            </p:cNvCxnSpPr>
            <p:nvPr/>
          </p:nvCxnSpPr>
          <p:spPr>
            <a:xfrm flipH="1">
              <a:off x="3844029" y="4072621"/>
              <a:ext cx="549900" cy="9168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24"/>
          <p:cNvSpPr/>
          <p:nvPr/>
        </p:nvSpPr>
        <p:spPr>
          <a:xfrm>
            <a:off x="424252" y="3703125"/>
            <a:ext cx="7966170" cy="57214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s-PE" sz="2800">
                <a:solidFill>
                  <a:schemeClr val="lt1"/>
                </a:solidFill>
                <a:latin typeface="Calibri"/>
                <a:ea typeface="Calibri"/>
                <a:cs typeface="Calibri"/>
                <a:sym typeface="Calibri"/>
              </a:rPr>
              <a:t>/ GENERANDO CÓDIGO CON EMMET</a:t>
            </a:r>
            <a:endParaRPr sz="20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GENERACIÓN DE CÓDIGOS CON EMMET</a:t>
            </a:r>
            <a:endParaRPr sz="1700">
              <a:solidFill>
                <a:srgbClr val="438AD7"/>
              </a:solidFill>
              <a:latin typeface="Calibri"/>
              <a:ea typeface="Calibri"/>
              <a:cs typeface="Calibri"/>
              <a:sym typeface="Calibri"/>
            </a:endParaRPr>
          </a:p>
        </p:txBody>
      </p:sp>
      <p:sp>
        <p:nvSpPr>
          <p:cNvPr id="289" name="Google Shape;289;p25"/>
          <p:cNvSpPr txBox="1"/>
          <p:nvPr/>
        </p:nvSpPr>
        <p:spPr>
          <a:xfrm>
            <a:off x="517258" y="826351"/>
            <a:ext cx="7491729" cy="196977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EMMET</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plugin es una aplicación complementaria que amplía las funciones de otra aplicación.</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general, los plugins se utilizan para agregar funcionalidades a aplicaciones de software tal como los editores de texto.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Emmet es un plugin cuya finalidad es mejorar el tiempo de codificación en un editor de texto.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Emmet cuenta con versiones para los principales editores de texto como Adobe Dreamweaver, Atom, NetBeans, Notepad++, Sublime Text, entre otros.</a:t>
            </a:r>
            <a:endParaRPr/>
          </a:p>
        </p:txBody>
      </p:sp>
      <p:pic>
        <p:nvPicPr>
          <p:cNvPr descr="Texto&#10;&#10;Descripción generada automáticamente" id="290" name="Google Shape;290;p25"/>
          <p:cNvPicPr preferRelativeResize="0"/>
          <p:nvPr/>
        </p:nvPicPr>
        <p:blipFill rotWithShape="1">
          <a:blip r:embed="rId3">
            <a:alphaModFix/>
          </a:blip>
          <a:srcRect b="49435" l="0" r="0" t="0"/>
          <a:stretch/>
        </p:blipFill>
        <p:spPr>
          <a:xfrm>
            <a:off x="594749" y="2961609"/>
            <a:ext cx="6957037" cy="197550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GENERACIÓN DE CÓDIGOS CON EMMET</a:t>
            </a:r>
            <a:endParaRPr sz="1700">
              <a:solidFill>
                <a:srgbClr val="438AD7"/>
              </a:solidFill>
              <a:latin typeface="Calibri"/>
              <a:ea typeface="Calibri"/>
              <a:cs typeface="Calibri"/>
              <a:sym typeface="Calibri"/>
            </a:endParaRPr>
          </a:p>
        </p:txBody>
      </p:sp>
      <p:sp>
        <p:nvSpPr>
          <p:cNvPr id="298" name="Google Shape;298;p26"/>
          <p:cNvSpPr txBox="1"/>
          <p:nvPr/>
        </p:nvSpPr>
        <p:spPr>
          <a:xfrm>
            <a:off x="521882" y="826950"/>
            <a:ext cx="7575308" cy="147732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VISUAL STUDIO CODE Y EMMET</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Visual Studio Code trae integrado el plugin Emmet por lo que no requiere ninguna instalación adicional.</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Visual Studio Code, al escribir una abreviación de código y presionar la tecla </a:t>
            </a:r>
            <a:r>
              <a:rPr b="1" lang="es-PE" sz="1600">
                <a:solidFill>
                  <a:srgbClr val="262626"/>
                </a:solidFill>
                <a:latin typeface="Calibri"/>
                <a:ea typeface="Calibri"/>
                <a:cs typeface="Calibri"/>
                <a:sym typeface="Calibri"/>
              </a:rPr>
              <a:t>tab</a:t>
            </a:r>
            <a:r>
              <a:rPr lang="es-PE" sz="1600">
                <a:solidFill>
                  <a:srgbClr val="262626"/>
                </a:solidFill>
                <a:latin typeface="Calibri"/>
                <a:ea typeface="Calibri"/>
                <a:cs typeface="Calibri"/>
                <a:sym typeface="Calibri"/>
              </a:rPr>
              <a:t>, se generará el fragmento de código deseado.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Por ejemplo, si escribimos:</a:t>
            </a:r>
            <a:endParaRPr/>
          </a:p>
        </p:txBody>
      </p:sp>
      <p:sp>
        <p:nvSpPr>
          <p:cNvPr id="299" name="Google Shape;299;p26"/>
          <p:cNvSpPr txBox="1"/>
          <p:nvPr/>
        </p:nvSpPr>
        <p:spPr>
          <a:xfrm>
            <a:off x="1513479" y="2459883"/>
            <a:ext cx="5003074" cy="30777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s-PE" sz="1400">
                <a:solidFill>
                  <a:srgbClr val="D4D4D4"/>
                </a:solidFill>
                <a:latin typeface="Consolas"/>
                <a:ea typeface="Consolas"/>
                <a:cs typeface="Consolas"/>
                <a:sym typeface="Consolas"/>
              </a:rPr>
              <a:t>ul&gt;li*2</a:t>
            </a:r>
            <a:endParaRPr/>
          </a:p>
        </p:txBody>
      </p:sp>
      <p:sp>
        <p:nvSpPr>
          <p:cNvPr id="300" name="Google Shape;300;p26"/>
          <p:cNvSpPr txBox="1"/>
          <p:nvPr/>
        </p:nvSpPr>
        <p:spPr>
          <a:xfrm>
            <a:off x="1513479" y="3307963"/>
            <a:ext cx="5003074" cy="95410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ul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ul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301" name="Google Shape;301;p26"/>
          <p:cNvSpPr txBox="1"/>
          <p:nvPr/>
        </p:nvSpPr>
        <p:spPr>
          <a:xfrm>
            <a:off x="521882" y="2923265"/>
            <a:ext cx="7491800"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presionar la tecla </a:t>
            </a:r>
            <a:r>
              <a:rPr b="1" lang="es-PE" sz="1600">
                <a:solidFill>
                  <a:srgbClr val="262626"/>
                </a:solidFill>
                <a:latin typeface="Calibri"/>
                <a:ea typeface="Calibri"/>
                <a:cs typeface="Calibri"/>
                <a:sym typeface="Calibri"/>
              </a:rPr>
              <a:t>tab</a:t>
            </a:r>
            <a:r>
              <a:rPr lang="es-PE" sz="1600">
                <a:solidFill>
                  <a:srgbClr val="262626"/>
                </a:solidFill>
                <a:latin typeface="Calibri"/>
                <a:ea typeface="Calibri"/>
                <a:cs typeface="Calibri"/>
                <a:sym typeface="Calibri"/>
              </a:rPr>
              <a:t>, nos generará el código HTML para una lista con tres elementos:</a:t>
            </a:r>
            <a:endParaRPr/>
          </a:p>
        </p:txBody>
      </p:sp>
      <p:sp>
        <p:nvSpPr>
          <p:cNvPr id="302" name="Google Shape;302;p26"/>
          <p:cNvSpPr txBox="1"/>
          <p:nvPr/>
        </p:nvSpPr>
        <p:spPr>
          <a:xfrm>
            <a:off x="521882" y="4400547"/>
            <a:ext cx="7311837"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lista de abreviaturas que utiliza Emmet puede encontrarse en: </a:t>
            </a:r>
            <a:endParaRPr/>
          </a:p>
        </p:txBody>
      </p:sp>
      <p:sp>
        <p:nvSpPr>
          <p:cNvPr id="303" name="Google Shape;303;p26"/>
          <p:cNvSpPr txBox="1"/>
          <p:nvPr/>
        </p:nvSpPr>
        <p:spPr>
          <a:xfrm>
            <a:off x="2167811" y="4652945"/>
            <a:ext cx="3694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u="sng">
                <a:solidFill>
                  <a:schemeClr val="dk1"/>
                </a:solidFill>
                <a:latin typeface="Calibri"/>
                <a:ea typeface="Calibri"/>
                <a:cs typeface="Calibri"/>
                <a:sym typeface="Calibri"/>
                <a:hlinkClick r:id="rId3">
                  <a:extLst>
                    <a:ext uri="{A12FA001-AC4F-418D-AE19-62706E023703}">
                      <ahyp:hlinkClr val="tx"/>
                    </a:ext>
                  </a:extLst>
                </a:hlinkClick>
              </a:rPr>
              <a:t>https://docs.emmet.io/cheat-sheet/</a:t>
            </a:r>
            <a:r>
              <a:rPr lang="es-PE" sz="1800">
                <a:solidFill>
                  <a:schemeClr val="dk1"/>
                </a:solidFill>
                <a:latin typeface="Calibri"/>
                <a:ea typeface="Calibri"/>
                <a:cs typeface="Calibri"/>
                <a:sym typeface="Calibri"/>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27"/>
          <p:cNvSpPr/>
          <p:nvPr/>
        </p:nvSpPr>
        <p:spPr>
          <a:xfrm>
            <a:off x="424252" y="3703125"/>
            <a:ext cx="7966170" cy="57214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s-PE" sz="2800">
                <a:solidFill>
                  <a:schemeClr val="lt1"/>
                </a:solidFill>
                <a:latin typeface="Calibri"/>
                <a:ea typeface="Calibri"/>
                <a:cs typeface="Calibri"/>
                <a:sym typeface="Calibri"/>
              </a:rPr>
              <a:t>/ HOJAS DE ESTILO (CSS)</a:t>
            </a:r>
            <a:endParaRPr sz="20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HOJAS DE ESTILO</a:t>
            </a:r>
            <a:endParaRPr/>
          </a:p>
        </p:txBody>
      </p:sp>
      <p:sp>
        <p:nvSpPr>
          <p:cNvPr id="319" name="Google Shape;319;p28"/>
          <p:cNvSpPr txBox="1"/>
          <p:nvPr/>
        </p:nvSpPr>
        <p:spPr>
          <a:xfrm>
            <a:off x="513396" y="826950"/>
            <a:ext cx="7332387" cy="246221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CSS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Hojas de Estilo o CSS (</a:t>
            </a:r>
            <a:r>
              <a:rPr b="1" lang="es-PE" sz="1600">
                <a:solidFill>
                  <a:srgbClr val="276B7D"/>
                </a:solidFill>
                <a:latin typeface="Calibri"/>
                <a:ea typeface="Calibri"/>
                <a:cs typeface="Calibri"/>
                <a:sym typeface="Calibri"/>
              </a:rPr>
              <a:t>C</a:t>
            </a:r>
            <a:r>
              <a:rPr lang="es-PE" sz="1600">
                <a:solidFill>
                  <a:srgbClr val="262626"/>
                </a:solidFill>
                <a:latin typeface="Calibri"/>
                <a:ea typeface="Calibri"/>
                <a:cs typeface="Calibri"/>
                <a:sym typeface="Calibri"/>
              </a:rPr>
              <a:t>ascading </a:t>
            </a:r>
            <a:r>
              <a:rPr b="1" lang="es-PE" sz="1600">
                <a:solidFill>
                  <a:srgbClr val="276B7D"/>
                </a:solidFill>
                <a:latin typeface="Calibri"/>
                <a:ea typeface="Calibri"/>
                <a:cs typeface="Calibri"/>
                <a:sym typeface="Calibri"/>
              </a:rPr>
              <a:t>S</a:t>
            </a:r>
            <a:r>
              <a:rPr lang="es-PE" sz="1600">
                <a:solidFill>
                  <a:srgbClr val="262626"/>
                </a:solidFill>
                <a:latin typeface="Calibri"/>
                <a:ea typeface="Calibri"/>
                <a:cs typeface="Calibri"/>
                <a:sym typeface="Calibri"/>
              </a:rPr>
              <a:t>tyle </a:t>
            </a:r>
            <a:r>
              <a:rPr b="1" lang="es-PE" sz="1600">
                <a:solidFill>
                  <a:srgbClr val="276B7D"/>
                </a:solidFill>
                <a:latin typeface="Calibri"/>
                <a:ea typeface="Calibri"/>
                <a:cs typeface="Calibri"/>
                <a:sym typeface="Calibri"/>
              </a:rPr>
              <a:t>S</a:t>
            </a:r>
            <a:r>
              <a:rPr lang="es-PE" sz="1600">
                <a:solidFill>
                  <a:srgbClr val="262626"/>
                </a:solidFill>
                <a:latin typeface="Calibri"/>
                <a:ea typeface="Calibri"/>
                <a:cs typeface="Calibri"/>
                <a:sym typeface="Calibri"/>
              </a:rPr>
              <a:t>heets) es un lenguaje de marcado que permite dar un estilo visual a una página web. Describe la forma en la que se muestran los elementos de una página.</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Mientras que HTML define la estructura de una página, CSS define la apariencia de la misma.</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CSS describe cómo se muestran los elementos HTML en pantallas, impresoras u otros dispositivos.</a:t>
            </a:r>
            <a:endParaRPr sz="1800">
              <a:solidFill>
                <a:schemeClr val="dk1"/>
              </a:solidFill>
              <a:latin typeface="Calibri"/>
              <a:ea typeface="Calibri"/>
              <a:cs typeface="Calibri"/>
              <a:sym typeface="Calibri"/>
            </a:endParaRPr>
          </a:p>
        </p:txBody>
      </p:sp>
      <p:pic>
        <p:nvPicPr>
          <p:cNvPr descr="CSS Specificity: A Detailed Guide (Incl. Best Practices, Examples)" id="320" name="Google Shape;320;p28"/>
          <p:cNvPicPr preferRelativeResize="0"/>
          <p:nvPr/>
        </p:nvPicPr>
        <p:blipFill rotWithShape="1">
          <a:blip r:embed="rId3">
            <a:alphaModFix/>
          </a:blip>
          <a:srcRect b="19426" l="0" r="0" t="19737"/>
          <a:stretch/>
        </p:blipFill>
        <p:spPr>
          <a:xfrm>
            <a:off x="1732569" y="3582501"/>
            <a:ext cx="4704807" cy="16094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HOJAS DE ESTILO</a:t>
            </a:r>
            <a:endParaRPr/>
          </a:p>
        </p:txBody>
      </p:sp>
      <p:sp>
        <p:nvSpPr>
          <p:cNvPr id="328" name="Google Shape;328;p29"/>
          <p:cNvSpPr txBox="1"/>
          <p:nvPr/>
        </p:nvSpPr>
        <p:spPr>
          <a:xfrm>
            <a:off x="511341" y="826950"/>
            <a:ext cx="8164347"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REGLAS CSS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a:t>
            </a:r>
            <a:r>
              <a:rPr b="1" lang="es-PE" sz="1600">
                <a:solidFill>
                  <a:srgbClr val="262626"/>
                </a:solidFill>
                <a:latin typeface="Calibri"/>
                <a:ea typeface="Calibri"/>
                <a:cs typeface="Calibri"/>
                <a:sym typeface="Calibri"/>
              </a:rPr>
              <a:t>regla</a:t>
            </a:r>
            <a:r>
              <a:rPr lang="es-PE" sz="1600">
                <a:solidFill>
                  <a:srgbClr val="262626"/>
                </a:solidFill>
                <a:latin typeface="Calibri"/>
                <a:ea typeface="Calibri"/>
                <a:cs typeface="Calibri"/>
                <a:sym typeface="Calibri"/>
              </a:rPr>
              <a:t> CSS se compone de un selector con sus correspondientes declaraciones.</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a:t>
            </a:r>
            <a:r>
              <a:rPr b="1" lang="es-PE" sz="1600">
                <a:solidFill>
                  <a:srgbClr val="262626"/>
                </a:solidFill>
                <a:latin typeface="Calibri"/>
                <a:ea typeface="Calibri"/>
                <a:cs typeface="Calibri"/>
                <a:sym typeface="Calibri"/>
              </a:rPr>
              <a:t>declaración</a:t>
            </a:r>
            <a:r>
              <a:rPr lang="es-PE" sz="1600">
                <a:solidFill>
                  <a:srgbClr val="262626"/>
                </a:solidFill>
                <a:latin typeface="Calibri"/>
                <a:ea typeface="Calibri"/>
                <a:cs typeface="Calibri"/>
                <a:sym typeface="Calibri"/>
              </a:rPr>
              <a:t> se compone de una propiedad y su valor correspondiente.</a:t>
            </a:r>
            <a:endParaRPr sz="1800">
              <a:solidFill>
                <a:schemeClr val="dk1"/>
              </a:solidFill>
              <a:latin typeface="Calibri"/>
              <a:ea typeface="Calibri"/>
              <a:cs typeface="Calibri"/>
              <a:sym typeface="Calibri"/>
            </a:endParaRPr>
          </a:p>
        </p:txBody>
      </p:sp>
      <p:sp>
        <p:nvSpPr>
          <p:cNvPr id="329" name="Google Shape;329;p29"/>
          <p:cNvSpPr txBox="1"/>
          <p:nvPr/>
        </p:nvSpPr>
        <p:spPr>
          <a:xfrm>
            <a:off x="511340" y="3235678"/>
            <a:ext cx="8164347" cy="172354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a:t>
            </a:r>
            <a:r>
              <a:rPr b="1" lang="es-PE" sz="1600">
                <a:solidFill>
                  <a:srgbClr val="262626"/>
                </a:solidFill>
                <a:latin typeface="Calibri"/>
                <a:ea typeface="Calibri"/>
                <a:cs typeface="Calibri"/>
                <a:sym typeface="Calibri"/>
              </a:rPr>
              <a:t>selector</a:t>
            </a:r>
            <a:r>
              <a:rPr lang="es-PE" sz="1600">
                <a:solidFill>
                  <a:srgbClr val="262626"/>
                </a:solidFill>
                <a:latin typeface="Calibri"/>
                <a:ea typeface="Calibri"/>
                <a:cs typeface="Calibri"/>
                <a:sym typeface="Calibri"/>
              </a:rPr>
              <a:t> es el elemento HTML al que se desea aplicar un estilo; es decir, el elemento al que se aplica la regla.</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a:t>
            </a:r>
            <a:r>
              <a:rPr b="1" lang="es-PE" sz="1600">
                <a:solidFill>
                  <a:srgbClr val="262626"/>
                </a:solidFill>
                <a:latin typeface="Calibri"/>
                <a:ea typeface="Calibri"/>
                <a:cs typeface="Calibri"/>
                <a:sym typeface="Calibri"/>
              </a:rPr>
              <a:t>propiedad</a:t>
            </a:r>
            <a:r>
              <a:rPr lang="es-PE" sz="1600">
                <a:solidFill>
                  <a:srgbClr val="262626"/>
                </a:solidFill>
                <a:latin typeface="Calibri"/>
                <a:ea typeface="Calibri"/>
                <a:cs typeface="Calibri"/>
                <a:sym typeface="Calibri"/>
              </a:rPr>
              <a:t> describe una forma en la que se puede aplicar un estilo a un elemento HTML. Por ejemplo, la propiedad “color” describe el color del texto.</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regla puede aplicarse a más de un selector.</a:t>
            </a:r>
            <a:endParaRPr sz="1800">
              <a:solidFill>
                <a:schemeClr val="dk1"/>
              </a:solidFill>
              <a:latin typeface="Calibri"/>
              <a:ea typeface="Calibri"/>
              <a:cs typeface="Calibri"/>
              <a:sym typeface="Calibri"/>
            </a:endParaRPr>
          </a:p>
        </p:txBody>
      </p:sp>
      <p:grpSp>
        <p:nvGrpSpPr>
          <p:cNvPr id="330" name="Google Shape;330;p29"/>
          <p:cNvGrpSpPr/>
          <p:nvPr/>
        </p:nvGrpSpPr>
        <p:grpSpPr>
          <a:xfrm>
            <a:off x="511340" y="1964012"/>
            <a:ext cx="8316974" cy="1175489"/>
            <a:chOff x="532767" y="1408465"/>
            <a:chExt cx="8316974" cy="1175489"/>
          </a:xfrm>
        </p:grpSpPr>
        <p:sp>
          <p:nvSpPr>
            <p:cNvPr id="331" name="Google Shape;331;p29"/>
            <p:cNvSpPr txBox="1"/>
            <p:nvPr/>
          </p:nvSpPr>
          <p:spPr>
            <a:xfrm>
              <a:off x="1833318" y="1408465"/>
              <a:ext cx="5520391" cy="95410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7BA7D"/>
                </a:buClr>
                <a:buSzPts val="1400"/>
                <a:buFont typeface="Consolas"/>
                <a:buNone/>
              </a:pPr>
              <a:r>
                <a:rPr b="0" lang="es-PE" sz="1400">
                  <a:solidFill>
                    <a:srgbClr val="D7BA7D"/>
                  </a:solidFill>
                  <a:latin typeface="Consolas"/>
                  <a:ea typeface="Consolas"/>
                  <a:cs typeface="Consolas"/>
                  <a:sym typeface="Consolas"/>
                </a:rPr>
                <a:t>h1</a:t>
              </a:r>
              <a:r>
                <a:rPr b="0" lang="es-PE" sz="14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color       </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gray</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 </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Verdana</a:t>
              </a:r>
              <a:r>
                <a:rPr b="0" lang="es-PE" sz="1400">
                  <a:solidFill>
                    <a:srgbClr val="D4D4D4"/>
                  </a:solidFill>
                  <a:latin typeface="Consolas"/>
                  <a:ea typeface="Consolas"/>
                  <a:cs typeface="Consolas"/>
                  <a:sym typeface="Consolas"/>
                </a:rPr>
                <a:t>, </a:t>
              </a:r>
              <a:r>
                <a:rPr lang="es-PE" sz="1400">
                  <a:solidFill>
                    <a:srgbClr val="CE9178"/>
                  </a:solidFill>
                  <a:latin typeface="Consolas"/>
                  <a:ea typeface="Consolas"/>
                  <a:cs typeface="Consolas"/>
                  <a:sym typeface="Consolas"/>
                </a:rPr>
                <a:t>Geneva</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Tahoma</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sans-serif</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332" name="Google Shape;332;p29"/>
            <p:cNvSpPr txBox="1"/>
            <p:nvPr/>
          </p:nvSpPr>
          <p:spPr>
            <a:xfrm>
              <a:off x="532767" y="1421528"/>
              <a:ext cx="84753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1022C"/>
                </a:buClr>
                <a:buSzPts val="1400"/>
                <a:buFont typeface="Calibri"/>
                <a:buNone/>
              </a:pPr>
              <a:r>
                <a:rPr lang="es-PE" sz="1400">
                  <a:solidFill>
                    <a:srgbClr val="D1022C"/>
                  </a:solidFill>
                  <a:latin typeface="Calibri"/>
                  <a:ea typeface="Calibri"/>
                  <a:cs typeface="Calibri"/>
                  <a:sym typeface="Calibri"/>
                </a:rPr>
                <a:t>selector</a:t>
              </a:r>
              <a:endParaRPr sz="1800">
                <a:solidFill>
                  <a:schemeClr val="dk1"/>
                </a:solidFill>
                <a:latin typeface="Calibri"/>
                <a:ea typeface="Calibri"/>
                <a:cs typeface="Calibri"/>
                <a:sym typeface="Calibri"/>
              </a:endParaRPr>
            </a:p>
          </p:txBody>
        </p:sp>
        <p:cxnSp>
          <p:nvCxnSpPr>
            <p:cNvPr id="333" name="Google Shape;333;p29"/>
            <p:cNvCxnSpPr>
              <a:stCxn id="332" idx="3"/>
            </p:cNvCxnSpPr>
            <p:nvPr/>
          </p:nvCxnSpPr>
          <p:spPr>
            <a:xfrm flipH="1" rot="10800000">
              <a:off x="1380303" y="1573917"/>
              <a:ext cx="410100" cy="1500"/>
            </a:xfrm>
            <a:prstGeom prst="straightConnector1">
              <a:avLst/>
            </a:prstGeom>
            <a:noFill/>
            <a:ln cap="flat" cmpd="sng" w="25400">
              <a:solidFill>
                <a:srgbClr val="D1022C"/>
              </a:solidFill>
              <a:prstDash val="solid"/>
              <a:round/>
              <a:headEnd len="sm" w="sm" type="none"/>
              <a:tailEnd len="med" w="med" type="triangle"/>
            </a:ln>
            <a:effectLst>
              <a:outerShdw blurRad="40000" rotWithShape="0" dir="5400000" dist="20000">
                <a:srgbClr val="000000">
                  <a:alpha val="37254"/>
                </a:srgbClr>
              </a:outerShdw>
            </a:effectLst>
          </p:spPr>
        </p:cxnSp>
        <p:sp>
          <p:nvSpPr>
            <p:cNvPr id="334" name="Google Shape;334;p29"/>
            <p:cNvSpPr/>
            <p:nvPr/>
          </p:nvSpPr>
          <p:spPr>
            <a:xfrm>
              <a:off x="7353710" y="1662919"/>
              <a:ext cx="85586" cy="445199"/>
            </a:xfrm>
            <a:prstGeom prst="rightBrace">
              <a:avLst>
                <a:gd fmla="val 8333" name="adj1"/>
                <a:gd fmla="val 50000" name="adj2"/>
              </a:avLst>
            </a:prstGeom>
            <a:noFill/>
            <a:ln cap="flat" cmpd="sng" w="25400">
              <a:solidFill>
                <a:srgbClr val="D1022C"/>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5" name="Google Shape;335;p29"/>
            <p:cNvSpPr txBox="1"/>
            <p:nvPr/>
          </p:nvSpPr>
          <p:spPr>
            <a:xfrm>
              <a:off x="7396503" y="1731629"/>
              <a:ext cx="14532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1022C"/>
                </a:buClr>
                <a:buSzPts val="1400"/>
                <a:buFont typeface="Calibri"/>
                <a:buNone/>
              </a:pPr>
              <a:r>
                <a:rPr lang="es-PE" sz="1400">
                  <a:solidFill>
                    <a:srgbClr val="D1022C"/>
                  </a:solidFill>
                  <a:latin typeface="Calibri"/>
                  <a:ea typeface="Calibri"/>
                  <a:cs typeface="Calibri"/>
                  <a:sym typeface="Calibri"/>
                </a:rPr>
                <a:t>declaraciones</a:t>
              </a:r>
              <a:endParaRPr sz="1800">
                <a:solidFill>
                  <a:schemeClr val="dk1"/>
                </a:solidFill>
                <a:latin typeface="Calibri"/>
                <a:ea typeface="Calibri"/>
                <a:cs typeface="Calibri"/>
                <a:sym typeface="Calibri"/>
              </a:endParaRPr>
            </a:p>
          </p:txBody>
        </p:sp>
        <p:sp>
          <p:nvSpPr>
            <p:cNvPr id="336" name="Google Shape;336;p29"/>
            <p:cNvSpPr/>
            <p:nvPr/>
          </p:nvSpPr>
          <p:spPr>
            <a:xfrm rot="5400000">
              <a:off x="2812961" y="1620232"/>
              <a:ext cx="112679" cy="1166604"/>
            </a:xfrm>
            <a:prstGeom prst="rightBrace">
              <a:avLst>
                <a:gd fmla="val 8333" name="adj1"/>
                <a:gd fmla="val 50000" name="adj2"/>
              </a:avLst>
            </a:prstGeom>
            <a:noFill/>
            <a:ln cap="flat" cmpd="sng" w="25400">
              <a:solidFill>
                <a:srgbClr val="D1022C"/>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7" name="Google Shape;337;p29"/>
            <p:cNvSpPr/>
            <p:nvPr/>
          </p:nvSpPr>
          <p:spPr>
            <a:xfrm rot="5400000">
              <a:off x="5408210" y="366109"/>
              <a:ext cx="121385" cy="3683562"/>
            </a:xfrm>
            <a:prstGeom prst="rightBrace">
              <a:avLst>
                <a:gd fmla="val 8333" name="adj1"/>
                <a:gd fmla="val 50000" name="adj2"/>
              </a:avLst>
            </a:prstGeom>
            <a:noFill/>
            <a:ln cap="flat" cmpd="sng" w="25400">
              <a:solidFill>
                <a:srgbClr val="D1022C"/>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8" name="Google Shape;338;p29"/>
            <p:cNvSpPr txBox="1"/>
            <p:nvPr/>
          </p:nvSpPr>
          <p:spPr>
            <a:xfrm>
              <a:off x="2328607" y="2276177"/>
              <a:ext cx="11666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1022C"/>
                </a:buClr>
                <a:buSzPts val="1400"/>
                <a:buFont typeface="Calibri"/>
                <a:buNone/>
              </a:pPr>
              <a:r>
                <a:rPr lang="es-PE" sz="1400">
                  <a:solidFill>
                    <a:srgbClr val="D1022C"/>
                  </a:solidFill>
                  <a:latin typeface="Calibri"/>
                  <a:ea typeface="Calibri"/>
                  <a:cs typeface="Calibri"/>
                  <a:sym typeface="Calibri"/>
                </a:rPr>
                <a:t>propiedades</a:t>
              </a:r>
              <a:endParaRPr sz="1800">
                <a:solidFill>
                  <a:schemeClr val="dk1"/>
                </a:solidFill>
                <a:latin typeface="Calibri"/>
                <a:ea typeface="Calibri"/>
                <a:cs typeface="Calibri"/>
                <a:sym typeface="Calibri"/>
              </a:endParaRPr>
            </a:p>
          </p:txBody>
        </p:sp>
        <p:sp>
          <p:nvSpPr>
            <p:cNvPr id="339" name="Google Shape;339;p29"/>
            <p:cNvSpPr txBox="1"/>
            <p:nvPr/>
          </p:nvSpPr>
          <p:spPr>
            <a:xfrm>
              <a:off x="5119864" y="2275614"/>
              <a:ext cx="975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1022C"/>
                </a:buClr>
                <a:buSzPts val="1400"/>
                <a:buFont typeface="Calibri"/>
                <a:buNone/>
              </a:pPr>
              <a:r>
                <a:rPr lang="es-PE" sz="1400">
                  <a:solidFill>
                    <a:srgbClr val="D1022C"/>
                  </a:solidFill>
                  <a:latin typeface="Calibri"/>
                  <a:ea typeface="Calibri"/>
                  <a:cs typeface="Calibri"/>
                  <a:sym typeface="Calibri"/>
                </a:rPr>
                <a:t>valores</a:t>
              </a:r>
              <a:endParaRPr sz="1800">
                <a:solidFill>
                  <a:schemeClr val="dk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 name="Google Shape;52;p3"/>
          <p:cNvSpPr/>
          <p:nvPr/>
        </p:nvSpPr>
        <p:spPr>
          <a:xfrm>
            <a:off x="424251" y="3703125"/>
            <a:ext cx="8619387" cy="86671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s-PE" sz="2800">
                <a:solidFill>
                  <a:schemeClr val="lt1"/>
                </a:solidFill>
                <a:latin typeface="Calibri"/>
                <a:ea typeface="Calibri"/>
                <a:cs typeface="Calibri"/>
                <a:sym typeface="Calibri"/>
              </a:rPr>
              <a:t>/ PROCESO DE DISEÑO Y DESARROLLO DE UN SITIO WEB</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30"/>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SELECTORES CSS POR ETIQUETA</a:t>
            </a:r>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SELECTORES CSS POR ETIQUETA</a:t>
            </a:r>
            <a:endParaRPr/>
          </a:p>
        </p:txBody>
      </p:sp>
      <p:sp>
        <p:nvSpPr>
          <p:cNvPr id="355" name="Google Shape;355;p31"/>
          <p:cNvSpPr txBox="1"/>
          <p:nvPr/>
        </p:nvSpPr>
        <p:spPr>
          <a:xfrm>
            <a:off x="508744" y="1078679"/>
            <a:ext cx="8164347"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Cuando el selector de una o más reglas CSS es una etiqueta HTML nos referimos a este como un </a:t>
            </a:r>
            <a:r>
              <a:rPr b="1" lang="es-PE" sz="1600">
                <a:solidFill>
                  <a:srgbClr val="262626"/>
                </a:solidFill>
                <a:latin typeface="Calibri"/>
                <a:ea typeface="Calibri"/>
                <a:cs typeface="Calibri"/>
                <a:sym typeface="Calibri"/>
              </a:rPr>
              <a:t>selector por etiqueta</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56" name="Google Shape;356;p31"/>
          <p:cNvSpPr txBox="1"/>
          <p:nvPr/>
        </p:nvSpPr>
        <p:spPr>
          <a:xfrm>
            <a:off x="1830721" y="1714820"/>
            <a:ext cx="5520391" cy="95410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7BA7D"/>
              </a:buClr>
              <a:buSzPts val="1400"/>
              <a:buFont typeface="Consolas"/>
              <a:buNone/>
            </a:pPr>
            <a:r>
              <a:rPr b="0" lang="es-PE" sz="1400">
                <a:solidFill>
                  <a:srgbClr val="D7BA7D"/>
                </a:solidFill>
                <a:latin typeface="Consolas"/>
                <a:ea typeface="Consolas"/>
                <a:cs typeface="Consolas"/>
                <a:sym typeface="Consolas"/>
              </a:rPr>
              <a:t>p</a:t>
            </a:r>
            <a:r>
              <a:rPr b="0" lang="es-PE" sz="14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gray</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Verdana</a:t>
            </a:r>
            <a:r>
              <a:rPr b="0" lang="es-PE" sz="1400">
                <a:solidFill>
                  <a:srgbClr val="D4D4D4"/>
                </a:solidFill>
                <a:latin typeface="Consolas"/>
                <a:ea typeface="Consolas"/>
                <a:cs typeface="Consolas"/>
                <a:sym typeface="Consolas"/>
              </a:rPr>
              <a:t>, Geneva, </a:t>
            </a:r>
            <a:r>
              <a:rPr b="0" lang="es-PE" sz="1400">
                <a:solidFill>
                  <a:srgbClr val="CE9178"/>
                </a:solidFill>
                <a:latin typeface="Consolas"/>
                <a:ea typeface="Consolas"/>
                <a:cs typeface="Consolas"/>
                <a:sym typeface="Consolas"/>
              </a:rPr>
              <a:t>Tahoma</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sans-serif</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357" name="Google Shape;357;p31"/>
          <p:cNvSpPr txBox="1"/>
          <p:nvPr/>
        </p:nvSpPr>
        <p:spPr>
          <a:xfrm>
            <a:off x="508744" y="2812625"/>
            <a:ext cx="8164347"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posible aplicar un mismo estilo a varias etiquetas HTML</a:t>
            </a:r>
            <a:endParaRPr sz="1800">
              <a:solidFill>
                <a:schemeClr val="dk1"/>
              </a:solidFill>
              <a:latin typeface="Calibri"/>
              <a:ea typeface="Calibri"/>
              <a:cs typeface="Calibri"/>
              <a:sym typeface="Calibri"/>
            </a:endParaRPr>
          </a:p>
        </p:txBody>
      </p:sp>
      <p:sp>
        <p:nvSpPr>
          <p:cNvPr id="358" name="Google Shape;358;p31"/>
          <p:cNvSpPr txBox="1"/>
          <p:nvPr/>
        </p:nvSpPr>
        <p:spPr>
          <a:xfrm>
            <a:off x="1830721" y="3202544"/>
            <a:ext cx="5520391" cy="116955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7BA7D"/>
              </a:buClr>
              <a:buSzPts val="1400"/>
              <a:buFont typeface="Consolas"/>
              <a:buNone/>
            </a:pPr>
            <a:r>
              <a:rPr b="0" lang="es-PE" sz="1400">
                <a:solidFill>
                  <a:srgbClr val="D7BA7D"/>
                </a:solidFill>
                <a:latin typeface="Consolas"/>
                <a:ea typeface="Consolas"/>
                <a:cs typeface="Consolas"/>
                <a:sym typeface="Consolas"/>
              </a:rPr>
              <a:t>h1</a:t>
            </a:r>
            <a:r>
              <a:rPr b="0" lang="es-PE" sz="1400">
                <a:solidFill>
                  <a:srgbClr val="D4D4D4"/>
                </a:solidFill>
                <a:latin typeface="Consolas"/>
                <a:ea typeface="Consolas"/>
                <a:cs typeface="Consolas"/>
                <a:sym typeface="Consolas"/>
              </a:rPr>
              <a:t>, </a:t>
            </a:r>
            <a:r>
              <a:rPr b="0" lang="es-PE" sz="1400">
                <a:solidFill>
                  <a:srgbClr val="D7BA7D"/>
                </a:solidFill>
                <a:latin typeface="Consolas"/>
                <a:ea typeface="Consolas"/>
                <a:cs typeface="Consolas"/>
                <a:sym typeface="Consolas"/>
              </a:rPr>
              <a:t>h2</a:t>
            </a:r>
            <a:r>
              <a:rPr b="0" lang="es-PE" sz="14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red</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Arial</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Helvetica</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sans-serif</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text-decoration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underline</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2"/>
          <p:cNvSpPr/>
          <p:nvPr/>
        </p:nvSpPr>
        <p:spPr>
          <a:xfrm>
            <a:off x="969753" y="2031444"/>
            <a:ext cx="7204493" cy="2330948"/>
          </a:xfrm>
          <a:prstGeom prst="rect">
            <a:avLst/>
          </a:prstGeom>
          <a:solidFill>
            <a:srgbClr val="E7E4EF"/>
          </a:solidFill>
          <a:ln>
            <a:noFill/>
          </a:ln>
        </p:spPr>
        <p:txBody>
          <a:bodyPr anchorCtr="0" anchor="t" bIns="45700" lIns="91425" spcFirstLastPara="1" rIns="91425" wrap="square" tIns="45700">
            <a:noAutofit/>
          </a:bodyPr>
          <a:lstStyle/>
          <a:p>
            <a:pPr indent="0" lvl="0" marL="87312" marR="0" rtl="0" algn="l">
              <a:lnSpc>
                <a:spcPct val="80000"/>
              </a:lnSpc>
              <a:spcBef>
                <a:spcPts val="0"/>
              </a:spcBef>
              <a:spcAft>
                <a:spcPts val="0"/>
              </a:spcAft>
              <a:buClr>
                <a:srgbClr val="7030A0"/>
              </a:buClr>
              <a:buSzPts val="1350"/>
              <a:buFont typeface="Arial"/>
              <a:buNone/>
            </a:pPr>
            <a:r>
              <a:t/>
            </a:r>
            <a:endParaRPr sz="1350">
              <a:solidFill>
                <a:schemeClr val="dk1"/>
              </a:solidFill>
              <a:latin typeface="Calibri"/>
              <a:ea typeface="Calibri"/>
              <a:cs typeface="Calibri"/>
              <a:sym typeface="Calibri"/>
            </a:endParaRPr>
          </a:p>
        </p:txBody>
      </p:sp>
      <p:sp>
        <p:nvSpPr>
          <p:cNvPr id="366" name="Google Shape;366;p32"/>
          <p:cNvSpPr/>
          <p:nvPr/>
        </p:nvSpPr>
        <p:spPr>
          <a:xfrm>
            <a:off x="969753" y="1403042"/>
            <a:ext cx="7204493" cy="628402"/>
          </a:xfrm>
          <a:prstGeom prst="rect">
            <a:avLst/>
          </a:prstGeom>
          <a:solidFill>
            <a:srgbClr val="8058A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t/>
            </a:r>
            <a:endParaRPr b="1" sz="1400">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lt1"/>
              </a:buClr>
              <a:buSzPts val="1800"/>
              <a:buFont typeface="Arial"/>
              <a:buNone/>
            </a:pPr>
            <a:r>
              <a:rPr b="1" lang="es-PE" sz="1800">
                <a:solidFill>
                  <a:schemeClr val="lt1"/>
                </a:solidFill>
                <a:latin typeface="Calibri"/>
                <a:ea typeface="Calibri"/>
                <a:cs typeface="Calibri"/>
                <a:sym typeface="Calibri"/>
              </a:rPr>
              <a:t>ALGUNAS PROPIEDADES CSS</a:t>
            </a:r>
            <a:endParaRPr b="1" sz="1400">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ts val="1400"/>
              <a:buFont typeface="Arial"/>
              <a:buNone/>
            </a:pPr>
            <a:r>
              <a:t/>
            </a:r>
            <a:endParaRPr b="1" sz="1400">
              <a:solidFill>
                <a:schemeClr val="lt1"/>
              </a:solidFill>
              <a:latin typeface="Calibri"/>
              <a:ea typeface="Calibri"/>
              <a:cs typeface="Calibri"/>
              <a:sym typeface="Calibri"/>
            </a:endParaRPr>
          </a:p>
        </p:txBody>
      </p:sp>
      <p:sp>
        <p:nvSpPr>
          <p:cNvPr id="367" name="Google Shape;367;p3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438AD7"/>
              </a:buClr>
              <a:buSzPts val="1700"/>
              <a:buFont typeface="Calibri"/>
              <a:buNone/>
            </a:pPr>
            <a:r>
              <a:rPr lang="es-PE" sz="1700">
                <a:solidFill>
                  <a:srgbClr val="438AD7"/>
                </a:solidFill>
                <a:latin typeface="Calibri"/>
                <a:ea typeface="Calibri"/>
                <a:cs typeface="Calibri"/>
                <a:sym typeface="Calibri"/>
              </a:rPr>
              <a:t>/ SELECTORES CSS POR ETIQUETA</a:t>
            </a:r>
            <a:endParaRPr sz="1200">
              <a:solidFill>
                <a:schemeClr val="dk1"/>
              </a:solidFill>
              <a:latin typeface="Calibri"/>
              <a:ea typeface="Calibri"/>
              <a:cs typeface="Calibri"/>
              <a:sym typeface="Calibri"/>
            </a:endParaRPr>
          </a:p>
        </p:txBody>
      </p:sp>
      <p:sp>
        <p:nvSpPr>
          <p:cNvPr id="368" name="Google Shape;368;p32"/>
          <p:cNvSpPr txBox="1"/>
          <p:nvPr/>
        </p:nvSpPr>
        <p:spPr>
          <a:xfrm>
            <a:off x="1116695" y="2153445"/>
            <a:ext cx="6919817" cy="2062063"/>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color:</a:t>
            </a:r>
            <a:r>
              <a:rPr lang="es-PE" sz="1600">
                <a:solidFill>
                  <a:schemeClr val="dk1"/>
                </a:solidFill>
                <a:latin typeface="Calibri"/>
                <a:ea typeface="Calibri"/>
                <a:cs typeface="Calibri"/>
                <a:sym typeface="Calibri"/>
              </a:rPr>
              <a:t> permite establecer el color a un texto.</a:t>
            </a:r>
            <a:endParaRPr sz="1800">
              <a:solidFill>
                <a:schemeClr val="dk1"/>
              </a:solidFill>
              <a:latin typeface="Calibri"/>
              <a:ea typeface="Calibri"/>
              <a:cs typeface="Calibri"/>
              <a:sym typeface="Calibri"/>
            </a:endParaRPr>
          </a:p>
          <a:p>
            <a:pPr indent="-69850" lvl="0" marL="171450" marR="0" rtl="0" algn="l">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font-family:</a:t>
            </a:r>
            <a:r>
              <a:rPr lang="es-PE" sz="1600">
                <a:solidFill>
                  <a:schemeClr val="dk1"/>
                </a:solidFill>
                <a:latin typeface="Calibri"/>
                <a:ea typeface="Calibri"/>
                <a:cs typeface="Calibri"/>
                <a:sym typeface="Calibri"/>
              </a:rPr>
              <a:t> establece una lista de fuentes que pueden utilizarse para mostrar un texto. Se utilizan las fuentes según aparecen en la lista empezando por la primera, si no está presente se usa la segunda y así sucesivamente.</a:t>
            </a:r>
            <a:endParaRPr sz="1800">
              <a:solidFill>
                <a:schemeClr val="dk1"/>
              </a:solidFill>
              <a:latin typeface="Calibri"/>
              <a:ea typeface="Calibri"/>
              <a:cs typeface="Calibri"/>
              <a:sym typeface="Calibri"/>
            </a:endParaRPr>
          </a:p>
          <a:p>
            <a:pPr indent="-69850" lvl="0" marL="171450" marR="0" rtl="0" algn="l">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text-decoration:</a:t>
            </a:r>
            <a:r>
              <a:rPr lang="es-PE" sz="1600">
                <a:solidFill>
                  <a:schemeClr val="dk1"/>
                </a:solidFill>
                <a:latin typeface="Calibri"/>
                <a:ea typeface="Calibri"/>
                <a:cs typeface="Calibri"/>
                <a:sym typeface="Calibri"/>
              </a:rPr>
              <a:t> permite establecer un decorado para un texto; por ejemplo, que aparezca subrayado.</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33"/>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APLICACIÓN DE FORMATO A ELEMENTOS HTML</a:t>
            </a:r>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APLICACIÓN DE FORMATO A ELEMENTOS HTML</a:t>
            </a:r>
            <a:endParaRPr/>
          </a:p>
        </p:txBody>
      </p:sp>
      <p:sp>
        <p:nvSpPr>
          <p:cNvPr id="384" name="Google Shape;384;p34"/>
          <p:cNvSpPr txBox="1"/>
          <p:nvPr/>
        </p:nvSpPr>
        <p:spPr>
          <a:xfrm>
            <a:off x="652631" y="826950"/>
            <a:ext cx="7635601"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FORMATO EN LÍNEA</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aplica un formato en línea cuando se hace uso del atributo </a:t>
            </a:r>
            <a:r>
              <a:rPr b="1" lang="es-PE" sz="1600">
                <a:solidFill>
                  <a:srgbClr val="262626"/>
                </a:solidFill>
                <a:latin typeface="Calibri"/>
                <a:ea typeface="Calibri"/>
                <a:cs typeface="Calibri"/>
                <a:sym typeface="Calibri"/>
              </a:rPr>
              <a:t>style</a:t>
            </a:r>
            <a:r>
              <a:rPr lang="es-PE" sz="1600">
                <a:solidFill>
                  <a:srgbClr val="262626"/>
                </a:solidFill>
                <a:latin typeface="Calibri"/>
                <a:ea typeface="Calibri"/>
                <a:cs typeface="Calibri"/>
                <a:sym typeface="Calibri"/>
              </a:rPr>
              <a:t> en una etiqueta HTML.</a:t>
            </a:r>
            <a:endParaRPr sz="1800">
              <a:solidFill>
                <a:schemeClr val="dk1"/>
              </a:solidFill>
              <a:latin typeface="Calibri"/>
              <a:ea typeface="Calibri"/>
              <a:cs typeface="Calibri"/>
              <a:sym typeface="Calibri"/>
            </a:endParaRPr>
          </a:p>
        </p:txBody>
      </p:sp>
      <p:sp>
        <p:nvSpPr>
          <p:cNvPr id="385" name="Google Shape;385;p34"/>
          <p:cNvSpPr txBox="1"/>
          <p:nvPr/>
        </p:nvSpPr>
        <p:spPr>
          <a:xfrm>
            <a:off x="731056" y="1463091"/>
            <a:ext cx="6906974" cy="73866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h1</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style</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"color: red; font-family: Arial, Helvetica, sans-serif;"</a:t>
            </a:r>
            <a:r>
              <a:rPr b="0" lang="es-PE" sz="1400">
                <a:solidFill>
                  <a:srgbClr val="808080"/>
                </a:solidFill>
                <a:latin typeface="Consolas"/>
                <a:ea typeface="Consolas"/>
                <a:cs typeface="Consolas"/>
                <a:sym typeface="Consolas"/>
              </a:rPr>
              <a:t>&gt;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808080"/>
              </a:buClr>
              <a:buSzPts val="1400"/>
              <a:buFont typeface="Consolas"/>
              <a:buNone/>
            </a:pPr>
            <a:r>
              <a:rPr lang="es-PE" sz="1400">
                <a:solidFill>
                  <a:srgbClr val="808080"/>
                </a:solidFill>
                <a:latin typeface="Consolas"/>
                <a:ea typeface="Consolas"/>
                <a:cs typeface="Consolas"/>
                <a:sym typeface="Consolas"/>
              </a:rPr>
              <a:t>  </a:t>
            </a:r>
            <a:r>
              <a:rPr b="0" lang="es-PE" sz="1400">
                <a:solidFill>
                  <a:srgbClr val="D4D4D4"/>
                </a:solidFill>
                <a:latin typeface="Consolas"/>
                <a:ea typeface="Consolas"/>
                <a:cs typeface="Consolas"/>
                <a:sym typeface="Consolas"/>
              </a:rPr>
              <a:t>El Señor de los Anillos</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h1</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386" name="Google Shape;386;p34"/>
          <p:cNvSpPr txBox="1"/>
          <p:nvPr/>
        </p:nvSpPr>
        <p:spPr>
          <a:xfrm>
            <a:off x="631116" y="2488168"/>
            <a:ext cx="7635601"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Como buena práctica se debe separar el código HTML del CSS, ya que este tipo de formato genera código difícil de mantener y leer.</a:t>
            </a:r>
            <a:endParaRPr sz="1800">
              <a:solidFill>
                <a:schemeClr val="dk1"/>
              </a:solidFill>
              <a:latin typeface="Calibri"/>
              <a:ea typeface="Calibri"/>
              <a:cs typeface="Calibri"/>
              <a:sym typeface="Calibri"/>
            </a:endParaRPr>
          </a:p>
        </p:txBody>
      </p:sp>
      <p:pic>
        <p:nvPicPr>
          <p:cNvPr descr="Texto&#10;&#10;Descripción generada automáticamente" id="387" name="Google Shape;387;p34"/>
          <p:cNvPicPr preferRelativeResize="0"/>
          <p:nvPr/>
        </p:nvPicPr>
        <p:blipFill rotWithShape="1">
          <a:blip r:embed="rId3">
            <a:alphaModFix/>
          </a:blip>
          <a:srcRect b="57406" l="0" r="0" t="0"/>
          <a:stretch/>
        </p:blipFill>
        <p:spPr>
          <a:xfrm>
            <a:off x="652631" y="3102308"/>
            <a:ext cx="7635601" cy="21681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APLICACIÓN DE FORMATO A ELEMENTOS HTML</a:t>
            </a:r>
            <a:endParaRPr/>
          </a:p>
        </p:txBody>
      </p:sp>
      <p:sp>
        <p:nvSpPr>
          <p:cNvPr id="395" name="Google Shape;395;p35"/>
          <p:cNvSpPr txBox="1"/>
          <p:nvPr/>
        </p:nvSpPr>
        <p:spPr>
          <a:xfrm>
            <a:off x="651983" y="826950"/>
            <a:ext cx="7557175" cy="126188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CSS INTERNO</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estilos de la página se definen con el uso de la etiqueta HTML style.</a:t>
            </a:r>
            <a:endParaRPr sz="18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 etiqueta puede utilizarse en cualquier parte del código, pero por buena práctica se recomienda utilizarla dentro de la etiqueta </a:t>
            </a:r>
            <a:r>
              <a:rPr b="1" lang="es-PE" sz="1600">
                <a:solidFill>
                  <a:srgbClr val="262626"/>
                </a:solidFill>
                <a:latin typeface="Calibri"/>
                <a:ea typeface="Calibri"/>
                <a:cs typeface="Calibri"/>
                <a:sym typeface="Calibri"/>
              </a:rPr>
              <a:t>head</a:t>
            </a:r>
            <a:r>
              <a:rPr lang="es-PE" sz="1600">
                <a:solidFill>
                  <a:srgbClr val="262626"/>
                </a:solidFill>
                <a:latin typeface="Calibri"/>
                <a:ea typeface="Calibri"/>
                <a:cs typeface="Calibri"/>
                <a:sym typeface="Calibri"/>
              </a:rPr>
              <a:t>.</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mismo tiempo recordar que lo ideal es tener los estilos CSS en otro archivo.</a:t>
            </a:r>
            <a:endParaRPr sz="1800">
              <a:solidFill>
                <a:schemeClr val="dk1"/>
              </a:solidFill>
              <a:latin typeface="Calibri"/>
              <a:ea typeface="Calibri"/>
              <a:cs typeface="Calibri"/>
              <a:sym typeface="Calibri"/>
            </a:endParaRPr>
          </a:p>
        </p:txBody>
      </p:sp>
      <p:sp>
        <p:nvSpPr>
          <p:cNvPr id="396" name="Google Shape;396;p35"/>
          <p:cNvSpPr txBox="1"/>
          <p:nvPr/>
        </p:nvSpPr>
        <p:spPr>
          <a:xfrm>
            <a:off x="651983" y="2115526"/>
            <a:ext cx="6906974" cy="2462213"/>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head</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meta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charset</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"utf-8"</a:t>
            </a: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title</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Acerca de El Señor de los Anillos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title</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style</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type</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"text/css"</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D7BA7D"/>
                </a:solidFill>
                <a:latin typeface="Consolas"/>
                <a:ea typeface="Consolas"/>
                <a:cs typeface="Consolas"/>
                <a:sym typeface="Consolas"/>
              </a:rPr>
              <a:t>h1</a:t>
            </a:r>
            <a:r>
              <a:rPr b="0" lang="es-PE" sz="14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red</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Arial</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Helvetica</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sans-serif</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text-decoration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underline</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style</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head</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397" name="Google Shape;397;p35"/>
          <p:cNvSpPr txBox="1"/>
          <p:nvPr/>
        </p:nvSpPr>
        <p:spPr>
          <a:xfrm>
            <a:off x="651983" y="4666229"/>
            <a:ext cx="7557175"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atributo </a:t>
            </a:r>
            <a:r>
              <a:rPr b="1" lang="es-PE" sz="1600">
                <a:solidFill>
                  <a:srgbClr val="262626"/>
                </a:solidFill>
                <a:latin typeface="Calibri"/>
                <a:ea typeface="Calibri"/>
                <a:cs typeface="Calibri"/>
                <a:sym typeface="Calibri"/>
              </a:rPr>
              <a:t>type</a:t>
            </a:r>
            <a:r>
              <a:rPr lang="es-PE" sz="1600">
                <a:solidFill>
                  <a:srgbClr val="262626"/>
                </a:solidFill>
                <a:latin typeface="Calibri"/>
                <a:ea typeface="Calibri"/>
                <a:cs typeface="Calibri"/>
                <a:sym typeface="Calibri"/>
              </a:rPr>
              <a:t> es opcional.</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APLICACIÓN DE FORMATO A ELEMENTOS HTML</a:t>
            </a:r>
            <a:endParaRPr/>
          </a:p>
        </p:txBody>
      </p:sp>
      <p:sp>
        <p:nvSpPr>
          <p:cNvPr id="405" name="Google Shape;405;p36"/>
          <p:cNvSpPr txBox="1"/>
          <p:nvPr/>
        </p:nvSpPr>
        <p:spPr>
          <a:xfrm>
            <a:off x="651983" y="826950"/>
            <a:ext cx="7535661"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CSS EXTERNO</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estilos de la página se definen en un archivo externo con la extensión </a:t>
            </a:r>
            <a:r>
              <a:rPr b="1" lang="es-PE" sz="1600">
                <a:solidFill>
                  <a:srgbClr val="262626"/>
                </a:solidFill>
                <a:latin typeface="Calibri"/>
                <a:ea typeface="Calibri"/>
                <a:cs typeface="Calibri"/>
                <a:sym typeface="Calibri"/>
              </a:rPr>
              <a:t>.css (Buena práctica de desarrollo)</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06" name="Google Shape;406;p36"/>
          <p:cNvSpPr txBox="1"/>
          <p:nvPr/>
        </p:nvSpPr>
        <p:spPr>
          <a:xfrm>
            <a:off x="651983" y="3458467"/>
            <a:ext cx="7535661"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Este archivo puede ser enlazado desde una página HTML utilizando la etiqueta </a:t>
            </a:r>
            <a:r>
              <a:rPr b="1" lang="es-PE" sz="1600">
                <a:solidFill>
                  <a:srgbClr val="262626"/>
                </a:solidFill>
                <a:latin typeface="Calibri"/>
                <a:ea typeface="Calibri"/>
                <a:cs typeface="Calibri"/>
                <a:sym typeface="Calibri"/>
              </a:rPr>
              <a:t>link</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407" name="Google Shape;407;p36"/>
          <p:cNvPicPr preferRelativeResize="0"/>
          <p:nvPr/>
        </p:nvPicPr>
        <p:blipFill rotWithShape="1">
          <a:blip r:embed="rId3">
            <a:alphaModFix/>
          </a:blip>
          <a:srcRect b="0" l="0" r="0" t="0"/>
          <a:stretch/>
        </p:blipFill>
        <p:spPr>
          <a:xfrm>
            <a:off x="1144109" y="1593607"/>
            <a:ext cx="5879693" cy="1769403"/>
          </a:xfrm>
          <a:prstGeom prst="rect">
            <a:avLst/>
          </a:prstGeom>
          <a:noFill/>
          <a:ln>
            <a:noFill/>
          </a:ln>
        </p:spPr>
      </p:pic>
      <p:sp>
        <p:nvSpPr>
          <p:cNvPr id="408" name="Google Shape;408;p36"/>
          <p:cNvSpPr txBox="1"/>
          <p:nvPr/>
        </p:nvSpPr>
        <p:spPr>
          <a:xfrm>
            <a:off x="651983" y="3791548"/>
            <a:ext cx="6906974" cy="116955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head</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meta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charset</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"utf-8"</a:t>
            </a: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title</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Acerca de El Señor de los Anillos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title</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link</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rel</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"stylesheet"</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type</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"text/css"</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"estilo.css"</a:t>
            </a: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head</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37"/>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INCORPORANDO GOOGLE FONTS</a:t>
            </a:r>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INCORPORANDO GOOGLE FONTS</a:t>
            </a:r>
            <a:endParaRPr/>
          </a:p>
        </p:txBody>
      </p:sp>
      <p:sp>
        <p:nvSpPr>
          <p:cNvPr id="424" name="Google Shape;424;p38"/>
          <p:cNvSpPr txBox="1"/>
          <p:nvPr/>
        </p:nvSpPr>
        <p:spPr>
          <a:xfrm>
            <a:off x="651983" y="788803"/>
            <a:ext cx="7742238"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un repositorio de fuentes de uso libre y gratuito.</a:t>
            </a:r>
            <a:endParaRPr sz="1800">
              <a:solidFill>
                <a:schemeClr val="dk1"/>
              </a:solidFill>
              <a:latin typeface="Calibri"/>
              <a:ea typeface="Calibri"/>
              <a:cs typeface="Calibri"/>
              <a:sym typeface="Calibri"/>
            </a:endParaRPr>
          </a:p>
        </p:txBody>
      </p:sp>
      <p:sp>
        <p:nvSpPr>
          <p:cNvPr id="425" name="Google Shape;425;p38"/>
          <p:cNvSpPr txBox="1"/>
          <p:nvPr/>
        </p:nvSpPr>
        <p:spPr>
          <a:xfrm>
            <a:off x="651983" y="2580209"/>
            <a:ext cx="7742238" cy="98488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Estas fuentes pueden ser usadas en cualquier proyecto, sea un sitio web, una aplicación móvil, folletos, presentaciones, etc.</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fuentes pueden importarse de manera sencilla en una página web.</a:t>
            </a:r>
            <a:endParaRPr sz="1800">
              <a:solidFill>
                <a:schemeClr val="dk1"/>
              </a:solidFill>
              <a:latin typeface="Calibri"/>
              <a:ea typeface="Calibri"/>
              <a:cs typeface="Calibri"/>
              <a:sym typeface="Calibri"/>
            </a:endParaRPr>
          </a:p>
        </p:txBody>
      </p:sp>
      <p:sp>
        <p:nvSpPr>
          <p:cNvPr id="426" name="Google Shape;426;p38"/>
          <p:cNvSpPr txBox="1"/>
          <p:nvPr/>
        </p:nvSpPr>
        <p:spPr>
          <a:xfrm>
            <a:off x="3235801" y="2103814"/>
            <a:ext cx="26723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s-PE" sz="1800" u="sng">
                <a:solidFill>
                  <a:schemeClr val="dk1"/>
                </a:solidFill>
                <a:latin typeface="Calibri"/>
                <a:ea typeface="Calibri"/>
                <a:cs typeface="Calibri"/>
                <a:sym typeface="Calibri"/>
                <a:hlinkClick r:id="rId3">
                  <a:extLst>
                    <a:ext uri="{A12FA001-AC4F-418D-AE19-62706E023703}">
                      <ahyp:hlinkClr val="tx"/>
                    </a:ext>
                  </a:extLst>
                </a:hlinkClick>
              </a:rPr>
              <a:t>https://fonts.google.com/</a:t>
            </a:r>
            <a:endParaRPr sz="1800">
              <a:solidFill>
                <a:schemeClr val="dk1"/>
              </a:solidFill>
              <a:latin typeface="Calibri"/>
              <a:ea typeface="Calibri"/>
              <a:cs typeface="Calibri"/>
              <a:sym typeface="Calibri"/>
            </a:endParaRPr>
          </a:p>
        </p:txBody>
      </p:sp>
      <p:pic>
        <p:nvPicPr>
          <p:cNvPr descr="Browse Fonts - Google Fonts" id="427" name="Google Shape;427;p38"/>
          <p:cNvPicPr preferRelativeResize="0"/>
          <p:nvPr/>
        </p:nvPicPr>
        <p:blipFill rotWithShape="1">
          <a:blip r:embed="rId4">
            <a:alphaModFix/>
          </a:blip>
          <a:srcRect b="32624" l="0" r="0" t="34333"/>
          <a:stretch/>
        </p:blipFill>
        <p:spPr>
          <a:xfrm>
            <a:off x="2864498" y="1404356"/>
            <a:ext cx="3415004" cy="592395"/>
          </a:xfrm>
          <a:prstGeom prst="rect">
            <a:avLst/>
          </a:prstGeom>
          <a:noFill/>
          <a:ln>
            <a:noFill/>
          </a:ln>
        </p:spPr>
      </p:pic>
      <p:pic>
        <p:nvPicPr>
          <p:cNvPr descr="My Google Fonts - designRoom" id="428" name="Google Shape;428;p38"/>
          <p:cNvPicPr preferRelativeResize="0"/>
          <p:nvPr/>
        </p:nvPicPr>
        <p:blipFill rotWithShape="1">
          <a:blip r:embed="rId5">
            <a:alphaModFix/>
          </a:blip>
          <a:srcRect b="47741" l="0" r="0" t="11410"/>
          <a:stretch/>
        </p:blipFill>
        <p:spPr>
          <a:xfrm>
            <a:off x="2099388" y="3672157"/>
            <a:ext cx="4945224" cy="106052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INCORPORANDO GOOGLE FONTS</a:t>
            </a:r>
            <a:endParaRPr/>
          </a:p>
        </p:txBody>
      </p:sp>
      <p:sp>
        <p:nvSpPr>
          <p:cNvPr id="436" name="Google Shape;436;p39"/>
          <p:cNvSpPr txBox="1"/>
          <p:nvPr/>
        </p:nvSpPr>
        <p:spPr>
          <a:xfrm>
            <a:off x="749466" y="849211"/>
            <a:ext cx="7661109"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IMPORTAR UNA FUENTE</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seleccionar una fuente debemos ingresar a la web de Google Fonts y ubicar una que sea de nuestro agrado.</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Seleccionamos la fuente que se desea importar.</a:t>
            </a:r>
            <a:endParaRPr sz="1800">
              <a:solidFill>
                <a:schemeClr val="dk1"/>
              </a:solidFill>
              <a:latin typeface="Calibri"/>
              <a:ea typeface="Calibri"/>
              <a:cs typeface="Calibri"/>
              <a:sym typeface="Calibri"/>
            </a:endParaRPr>
          </a:p>
        </p:txBody>
      </p:sp>
      <p:pic>
        <p:nvPicPr>
          <p:cNvPr id="437" name="Google Shape;437;p39"/>
          <p:cNvPicPr preferRelativeResize="0"/>
          <p:nvPr/>
        </p:nvPicPr>
        <p:blipFill rotWithShape="1">
          <a:blip r:embed="rId3">
            <a:alphaModFix/>
          </a:blip>
          <a:srcRect b="0" l="0" r="0" t="0"/>
          <a:stretch/>
        </p:blipFill>
        <p:spPr>
          <a:xfrm>
            <a:off x="511341" y="2479711"/>
            <a:ext cx="8164347" cy="1758673"/>
          </a:xfrm>
          <a:prstGeom prst="rect">
            <a:avLst/>
          </a:prstGeom>
          <a:noFill/>
          <a:ln>
            <a:noFill/>
          </a:ln>
        </p:spPr>
      </p:pic>
      <p:sp>
        <p:nvSpPr>
          <p:cNvPr id="438" name="Google Shape;438;p39"/>
          <p:cNvSpPr/>
          <p:nvPr/>
        </p:nvSpPr>
        <p:spPr>
          <a:xfrm>
            <a:off x="7526955" y="3454099"/>
            <a:ext cx="1094616" cy="480502"/>
          </a:xfrm>
          <a:prstGeom prst="rect">
            <a:avLst/>
          </a:prstGeom>
          <a:noFill/>
          <a:ln cap="flat" cmpd="sng" w="1270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4"/>
          <p:cNvSpPr txBox="1"/>
          <p:nvPr/>
        </p:nvSpPr>
        <p:spPr>
          <a:xfrm>
            <a:off x="511341" y="826950"/>
            <a:ext cx="8164347" cy="221599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¿Qué es un sitio web?</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sitio web es un espacio donde se comparte información que puede ser accedida por un usuario de la web.</a:t>
            </a:r>
            <a:endParaRPr/>
          </a:p>
          <a:p>
            <a:pPr indent="-168275" lvl="0" marL="180000" marR="0" rtl="0" algn="l">
              <a:spcBef>
                <a:spcPts val="0"/>
              </a:spcBef>
              <a:spcAft>
                <a:spcPts val="0"/>
              </a:spcAft>
              <a:buClr>
                <a:srgbClr val="262626"/>
              </a:buClr>
              <a:buSzPts val="1600"/>
              <a:buFont typeface="Arial"/>
              <a:buChar char="•"/>
            </a:pPr>
            <a:r>
              <a:rPr b="0" i="0" lang="es-PE" sz="1600" u="none" strike="noStrike">
                <a:solidFill>
                  <a:srgbClr val="000000"/>
                </a:solidFill>
                <a:latin typeface="Calibri"/>
                <a:ea typeface="Calibri"/>
                <a:cs typeface="Calibri"/>
                <a:sym typeface="Calibri"/>
              </a:rPr>
              <a:t>Es el espacio propio que tenemos para colocar nuestra información en el gran universo de internet.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elaboración de un sitio web es un proceso compuesto de varias etapas y que llevan a la publicación de la información en la web (internet).</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Dos de estas múltiples etapas son el diseño y el desarrollo web.</a:t>
            </a:r>
            <a:endParaRPr/>
          </a:p>
          <a:p>
            <a:pPr indent="-66675" lvl="0" marL="180000" marR="0" rtl="0" algn="l">
              <a:spcBef>
                <a:spcPts val="0"/>
              </a:spcBef>
              <a:spcAft>
                <a:spcPts val="0"/>
              </a:spcAft>
              <a:buClr>
                <a:srgbClr val="262626"/>
              </a:buClr>
              <a:buSzPts val="1600"/>
              <a:buFont typeface="Arial"/>
              <a:buNone/>
            </a:pPr>
            <a:r>
              <a:t/>
            </a:r>
            <a:endParaRPr sz="1600">
              <a:solidFill>
                <a:srgbClr val="262626"/>
              </a:solidFill>
              <a:latin typeface="Calibri"/>
              <a:ea typeface="Calibri"/>
              <a:cs typeface="Calibri"/>
              <a:sym typeface="Calibri"/>
            </a:endParaRPr>
          </a:p>
        </p:txBody>
      </p:sp>
      <p:sp>
        <p:nvSpPr>
          <p:cNvPr id="60" name="Google Shape;60;p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PROCESO DE DISEÑO Y DESARROLLO DE UN SITIO WEB</a:t>
            </a:r>
            <a:endParaRPr sz="1700">
              <a:solidFill>
                <a:srgbClr val="438AD7"/>
              </a:solidFill>
              <a:latin typeface="Calibri"/>
              <a:ea typeface="Calibri"/>
              <a:cs typeface="Calibri"/>
              <a:sym typeface="Calibri"/>
            </a:endParaRPr>
          </a:p>
        </p:txBody>
      </p:sp>
      <p:pic>
        <p:nvPicPr>
          <p:cNvPr id="61" name="Google Shape;61;p4"/>
          <p:cNvPicPr preferRelativeResize="0"/>
          <p:nvPr/>
        </p:nvPicPr>
        <p:blipFill rotWithShape="1">
          <a:blip r:embed="rId3">
            <a:alphaModFix/>
          </a:blip>
          <a:srcRect b="43656" l="0" r="0" t="5326"/>
          <a:stretch/>
        </p:blipFill>
        <p:spPr>
          <a:xfrm>
            <a:off x="1003300" y="2947597"/>
            <a:ext cx="7137400" cy="221599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INCORPORANDO GOOGLE FONTS</a:t>
            </a:r>
            <a:endParaRPr/>
          </a:p>
        </p:txBody>
      </p:sp>
      <p:sp>
        <p:nvSpPr>
          <p:cNvPr id="446" name="Google Shape;446;p40"/>
          <p:cNvSpPr txBox="1"/>
          <p:nvPr/>
        </p:nvSpPr>
        <p:spPr>
          <a:xfrm>
            <a:off x="1063792" y="1010840"/>
            <a:ext cx="3689184" cy="393954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IMPORTAR UNA FUENTE</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Seleccionar el botón “View your selected families” en la parte superior derecha de la página.</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muestra el detalle de las fuentes seleccionadas.</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la parte inferior del detalle de las fuentes se muestra el código que debemos colocar en nuestra página para importar la fuente.</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muestran dos opciones de importación: mediante la etiqueta </a:t>
            </a:r>
            <a:r>
              <a:rPr b="1" lang="es-PE" sz="1600">
                <a:solidFill>
                  <a:srgbClr val="262626"/>
                </a:solidFill>
                <a:latin typeface="Calibri"/>
                <a:ea typeface="Calibri"/>
                <a:cs typeface="Calibri"/>
                <a:sym typeface="Calibri"/>
              </a:rPr>
              <a:t>link</a:t>
            </a:r>
            <a:r>
              <a:rPr lang="es-PE" sz="1600">
                <a:solidFill>
                  <a:srgbClr val="262626"/>
                </a:solidFill>
                <a:latin typeface="Calibri"/>
                <a:ea typeface="Calibri"/>
                <a:cs typeface="Calibri"/>
                <a:sym typeface="Calibri"/>
              </a:rPr>
              <a:t> y mediante la instrucción </a:t>
            </a:r>
            <a:r>
              <a:rPr b="1" lang="es-PE" sz="1600">
                <a:solidFill>
                  <a:srgbClr val="262626"/>
                </a:solidFill>
                <a:latin typeface="Calibri"/>
                <a:ea typeface="Calibri"/>
                <a:cs typeface="Calibri"/>
                <a:sym typeface="Calibri"/>
              </a:rPr>
              <a:t>@import</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447" name="Google Shape;447;p40"/>
          <p:cNvPicPr preferRelativeResize="0"/>
          <p:nvPr/>
        </p:nvPicPr>
        <p:blipFill rotWithShape="1">
          <a:blip r:embed="rId3">
            <a:alphaModFix/>
          </a:blip>
          <a:srcRect b="0" l="0" r="0" t="0"/>
          <a:stretch/>
        </p:blipFill>
        <p:spPr>
          <a:xfrm>
            <a:off x="5353709" y="877888"/>
            <a:ext cx="3305638" cy="4365285"/>
          </a:xfrm>
          <a:prstGeom prst="rect">
            <a:avLst/>
          </a:prstGeom>
          <a:noFill/>
          <a:ln>
            <a:noFill/>
          </a:ln>
        </p:spPr>
      </p:pic>
      <p:sp>
        <p:nvSpPr>
          <p:cNvPr id="448" name="Google Shape;448;p40"/>
          <p:cNvSpPr/>
          <p:nvPr/>
        </p:nvSpPr>
        <p:spPr>
          <a:xfrm>
            <a:off x="6479177" y="877888"/>
            <a:ext cx="222069" cy="353943"/>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INCORPORANDO GOOGLE FONTS</a:t>
            </a:r>
            <a:endParaRPr/>
          </a:p>
        </p:txBody>
      </p:sp>
      <p:sp>
        <p:nvSpPr>
          <p:cNvPr id="456" name="Google Shape;456;p41"/>
          <p:cNvSpPr txBox="1"/>
          <p:nvPr/>
        </p:nvSpPr>
        <p:spPr>
          <a:xfrm>
            <a:off x="670426" y="949611"/>
            <a:ext cx="7570599"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IMPORTAR UNA FUENTE MEDIANTE LA ETIQUETA LINK</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importar la fuente mediante la etiqueta </a:t>
            </a:r>
            <a:r>
              <a:rPr b="1" lang="es-PE" sz="1600">
                <a:solidFill>
                  <a:srgbClr val="262626"/>
                </a:solidFill>
                <a:latin typeface="Calibri"/>
                <a:ea typeface="Calibri"/>
                <a:cs typeface="Calibri"/>
                <a:sym typeface="Calibri"/>
              </a:rPr>
              <a:t>link</a:t>
            </a:r>
            <a:r>
              <a:rPr lang="es-PE" sz="1600">
                <a:solidFill>
                  <a:srgbClr val="262626"/>
                </a:solidFill>
                <a:latin typeface="Calibri"/>
                <a:ea typeface="Calibri"/>
                <a:cs typeface="Calibri"/>
                <a:sym typeface="Calibri"/>
              </a:rPr>
              <a:t>, bastará colocar el código correspondiente entre las etiquetas </a:t>
            </a:r>
            <a:r>
              <a:rPr b="1" lang="es-PE" sz="1600">
                <a:solidFill>
                  <a:srgbClr val="262626"/>
                </a:solidFill>
                <a:latin typeface="Calibri"/>
                <a:ea typeface="Calibri"/>
                <a:cs typeface="Calibri"/>
                <a:sym typeface="Calibri"/>
              </a:rPr>
              <a:t>head</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57" name="Google Shape;457;p41"/>
          <p:cNvSpPr txBox="1"/>
          <p:nvPr/>
        </p:nvSpPr>
        <p:spPr>
          <a:xfrm>
            <a:off x="670426" y="1840452"/>
            <a:ext cx="7430876"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8080"/>
              </a:buClr>
              <a:buSzPts val="1200"/>
              <a:buFont typeface="Consolas"/>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head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meta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charset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"utf-8"</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title</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Acerca de El Señor de los Anillos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title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link</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"https://fonts.googleapis.com/css2?family=Grechen+Fuemen&amp;display=swap"</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rel</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"stylesheet"</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link</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rel</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"stylesheet"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"text/css"</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"estilo2.css"</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Clr>
                <a:srgbClr val="808080"/>
              </a:buClr>
              <a:buSzPts val="1200"/>
              <a:buFont typeface="Consolas"/>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head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
        <p:nvSpPr>
          <p:cNvPr id="458" name="Google Shape;458;p41"/>
          <p:cNvSpPr txBox="1"/>
          <p:nvPr/>
        </p:nvSpPr>
        <p:spPr>
          <a:xfrm>
            <a:off x="670425" y="3503651"/>
            <a:ext cx="7204493"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archivo con los estilos, bastará colocar el nombre de la fuente en la propiedad </a:t>
            </a:r>
            <a:r>
              <a:rPr b="1" lang="es-PE" sz="1600">
                <a:solidFill>
                  <a:srgbClr val="262626"/>
                </a:solidFill>
                <a:latin typeface="Calibri"/>
                <a:ea typeface="Calibri"/>
                <a:cs typeface="Calibri"/>
                <a:sym typeface="Calibri"/>
              </a:rPr>
              <a:t>font-family</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59" name="Google Shape;459;p41"/>
          <p:cNvSpPr txBox="1"/>
          <p:nvPr/>
        </p:nvSpPr>
        <p:spPr>
          <a:xfrm>
            <a:off x="910863" y="4083799"/>
            <a:ext cx="6906974" cy="83099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7BA7D"/>
              </a:buClr>
              <a:buSzPts val="1200"/>
              <a:buFont typeface="Consolas"/>
              <a:buNone/>
            </a:pPr>
            <a:r>
              <a:rPr b="0" lang="es-PE" sz="1200">
                <a:solidFill>
                  <a:srgbClr val="D7BA7D"/>
                </a:solidFill>
                <a:latin typeface="Consolas"/>
                <a:ea typeface="Consolas"/>
                <a:cs typeface="Consolas"/>
                <a:sym typeface="Consolas"/>
              </a:rPr>
              <a:t>p</a:t>
            </a:r>
            <a:r>
              <a:rPr b="0" lang="es-PE" sz="12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font-family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'Grechen Fuemen'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Arial</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Helvetica</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sans-serif</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font-size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12pt</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cxnSp>
        <p:nvCxnSpPr>
          <p:cNvPr id="460" name="Google Shape;460;p41"/>
          <p:cNvCxnSpPr/>
          <p:nvPr/>
        </p:nvCxnSpPr>
        <p:spPr>
          <a:xfrm>
            <a:off x="417993" y="2538602"/>
            <a:ext cx="587141" cy="0"/>
          </a:xfrm>
          <a:prstGeom prst="straightConnector1">
            <a:avLst/>
          </a:prstGeom>
          <a:noFill/>
          <a:ln cap="flat" cmpd="sng" w="38100">
            <a:solidFill>
              <a:srgbClr val="BD4B48"/>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INCORPORANDO GOOGLE FONTS</a:t>
            </a:r>
            <a:endParaRPr/>
          </a:p>
        </p:txBody>
      </p:sp>
      <p:sp>
        <p:nvSpPr>
          <p:cNvPr id="468" name="Google Shape;468;p42"/>
          <p:cNvSpPr txBox="1"/>
          <p:nvPr/>
        </p:nvSpPr>
        <p:spPr>
          <a:xfrm>
            <a:off x="614807" y="1046025"/>
            <a:ext cx="8164347"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IMPORTAR UNA FUENTE MEDIANTE LA INSTRUCCIÓN @IMPORT</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importar la fuente mediante la instrucción </a:t>
            </a:r>
            <a:r>
              <a:rPr b="1" lang="es-PE" sz="1600">
                <a:solidFill>
                  <a:srgbClr val="262626"/>
                </a:solidFill>
                <a:latin typeface="Calibri"/>
                <a:ea typeface="Calibri"/>
                <a:cs typeface="Calibri"/>
                <a:sym typeface="Calibri"/>
              </a:rPr>
              <a:t>@import</a:t>
            </a:r>
            <a:r>
              <a:rPr lang="es-PE" sz="1600">
                <a:solidFill>
                  <a:srgbClr val="262626"/>
                </a:solidFill>
                <a:latin typeface="Calibri"/>
                <a:ea typeface="Calibri"/>
                <a:cs typeface="Calibri"/>
                <a:sym typeface="Calibri"/>
              </a:rPr>
              <a:t>, bastará colocar el código correspondiente entre las etiquetas </a:t>
            </a:r>
            <a:r>
              <a:rPr b="1" lang="es-PE" sz="1600">
                <a:solidFill>
                  <a:srgbClr val="262626"/>
                </a:solidFill>
                <a:latin typeface="Calibri"/>
                <a:ea typeface="Calibri"/>
                <a:cs typeface="Calibri"/>
                <a:sym typeface="Calibri"/>
              </a:rPr>
              <a:t>style</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69" name="Google Shape;469;p42"/>
          <p:cNvSpPr txBox="1"/>
          <p:nvPr/>
        </p:nvSpPr>
        <p:spPr>
          <a:xfrm>
            <a:off x="645025" y="1886324"/>
            <a:ext cx="8060881" cy="156966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8080"/>
              </a:buClr>
              <a:buSzPts val="1200"/>
              <a:buFont typeface="Consolas"/>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head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meta</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charset</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"utf-8"</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title</a:t>
            </a:r>
            <a:r>
              <a:rPr b="0" lang="es-PE" sz="1200">
                <a:solidFill>
                  <a:srgbClr val="808080"/>
                </a:solidFill>
                <a:latin typeface="Consolas"/>
                <a:ea typeface="Consolas"/>
                <a:cs typeface="Consolas"/>
                <a:sym typeface="Consolas"/>
              </a:rPr>
              <a:t>&gt;</a:t>
            </a:r>
            <a:r>
              <a:rPr b="0" lang="es-PE" sz="1200">
                <a:solidFill>
                  <a:srgbClr val="D4D4D4"/>
                </a:solidFill>
                <a:latin typeface="Consolas"/>
                <a:ea typeface="Consolas"/>
                <a:cs typeface="Consolas"/>
                <a:sym typeface="Consolas"/>
              </a:rPr>
              <a:t>Acerca de El Señor de los Anillos</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title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style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C586C0"/>
                </a:solidFill>
                <a:latin typeface="Consolas"/>
                <a:ea typeface="Consolas"/>
                <a:cs typeface="Consolas"/>
                <a:sym typeface="Consolas"/>
              </a:rPr>
              <a:t>@import</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url</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'https://fonts.googleapis.com/css2?family=Grechen+Fuemen&amp;display=swap'</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style</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link</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rel</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"stylesheet"</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type</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"text/css"</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href</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"estilo2.css"</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Clr>
                <a:srgbClr val="808080"/>
              </a:buClr>
              <a:buSzPts val="1200"/>
              <a:buFont typeface="Consolas"/>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head</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
        <p:nvSpPr>
          <p:cNvPr id="470" name="Google Shape;470;p42"/>
          <p:cNvSpPr txBox="1"/>
          <p:nvPr/>
        </p:nvSpPr>
        <p:spPr>
          <a:xfrm>
            <a:off x="541559" y="3709197"/>
            <a:ext cx="8164347"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archivo con los estilos, bastará colocar el nombre de la fuente en la propiedad </a:t>
            </a:r>
            <a:r>
              <a:rPr b="1" lang="es-PE" sz="1600">
                <a:solidFill>
                  <a:srgbClr val="262626"/>
                </a:solidFill>
                <a:latin typeface="Calibri"/>
                <a:ea typeface="Calibri"/>
                <a:cs typeface="Calibri"/>
                <a:sym typeface="Calibri"/>
              </a:rPr>
              <a:t>font-family</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71" name="Google Shape;471;p42"/>
          <p:cNvSpPr txBox="1"/>
          <p:nvPr/>
        </p:nvSpPr>
        <p:spPr>
          <a:xfrm>
            <a:off x="1252196" y="4057053"/>
            <a:ext cx="6906974" cy="83099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7BA7D"/>
              </a:buClr>
              <a:buSzPts val="1200"/>
              <a:buFont typeface="Consolas"/>
              <a:buNone/>
            </a:pPr>
            <a:r>
              <a:rPr b="0" lang="es-PE" sz="1200">
                <a:solidFill>
                  <a:srgbClr val="D7BA7D"/>
                </a:solidFill>
                <a:latin typeface="Consolas"/>
                <a:ea typeface="Consolas"/>
                <a:cs typeface="Consolas"/>
                <a:sym typeface="Consolas"/>
              </a:rPr>
              <a:t>p</a:t>
            </a:r>
            <a:r>
              <a:rPr b="0" lang="es-PE" sz="12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font-family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'Grechen Fuemen'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Arial</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Helvetica</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sans-serif</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font-size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12pt</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cxnSp>
        <p:nvCxnSpPr>
          <p:cNvPr id="472" name="Google Shape;472;p42"/>
          <p:cNvCxnSpPr/>
          <p:nvPr/>
        </p:nvCxnSpPr>
        <p:spPr>
          <a:xfrm>
            <a:off x="288758" y="2762448"/>
            <a:ext cx="904775" cy="0"/>
          </a:xfrm>
          <a:prstGeom prst="straightConnector1">
            <a:avLst/>
          </a:prstGeom>
          <a:noFill/>
          <a:ln cap="flat" cmpd="sng" w="38100">
            <a:solidFill>
              <a:srgbClr val="BD4B48"/>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INCORPORANDO GOOGLE FONTS</a:t>
            </a:r>
            <a:endParaRPr/>
          </a:p>
        </p:txBody>
      </p:sp>
      <p:sp>
        <p:nvSpPr>
          <p:cNvPr id="480" name="Google Shape;480;p43"/>
          <p:cNvSpPr txBox="1"/>
          <p:nvPr/>
        </p:nvSpPr>
        <p:spPr>
          <a:xfrm>
            <a:off x="615015" y="1045021"/>
            <a:ext cx="8164347"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DESCARGAR UNA FUENTE</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descargar una fuente, debemos ingresar a la web de Google Fonts y ubicar una que sea de nuestro agrado.</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Seleccionamos la fuente que se desea descargar y presionamos el botón </a:t>
            </a:r>
            <a:r>
              <a:rPr b="1" lang="es-PE" sz="1600">
                <a:solidFill>
                  <a:srgbClr val="262626"/>
                </a:solidFill>
                <a:latin typeface="Calibri"/>
                <a:ea typeface="Calibri"/>
                <a:cs typeface="Calibri"/>
                <a:sym typeface="Calibri"/>
              </a:rPr>
              <a:t>“Download family”</a:t>
            </a:r>
            <a:r>
              <a:rPr lang="es-PE" sz="1600">
                <a:solidFill>
                  <a:srgbClr val="262626"/>
                </a:solidFill>
                <a:latin typeface="Calibri"/>
                <a:ea typeface="Calibri"/>
                <a:cs typeface="Calibri"/>
                <a:sym typeface="Calibri"/>
              </a:rPr>
              <a:t>.</a:t>
            </a:r>
            <a:endParaRPr b="1" sz="1600">
              <a:solidFill>
                <a:srgbClr val="262626"/>
              </a:solidFill>
              <a:latin typeface="Calibri"/>
              <a:ea typeface="Calibri"/>
              <a:cs typeface="Calibri"/>
              <a:sym typeface="Calibri"/>
            </a:endParaRPr>
          </a:p>
        </p:txBody>
      </p:sp>
      <p:pic>
        <p:nvPicPr>
          <p:cNvPr id="481" name="Google Shape;481;p43"/>
          <p:cNvPicPr preferRelativeResize="0"/>
          <p:nvPr/>
        </p:nvPicPr>
        <p:blipFill rotWithShape="1">
          <a:blip r:embed="rId3">
            <a:alphaModFix/>
          </a:blip>
          <a:srcRect b="0" l="0" r="0" t="0"/>
          <a:stretch/>
        </p:blipFill>
        <p:spPr>
          <a:xfrm>
            <a:off x="615015" y="2428304"/>
            <a:ext cx="8164347" cy="1758673"/>
          </a:xfrm>
          <a:prstGeom prst="rect">
            <a:avLst/>
          </a:prstGeom>
          <a:noFill/>
          <a:ln>
            <a:noFill/>
          </a:ln>
        </p:spPr>
      </p:pic>
      <p:sp>
        <p:nvSpPr>
          <p:cNvPr id="482" name="Google Shape;482;p43"/>
          <p:cNvSpPr/>
          <p:nvPr/>
        </p:nvSpPr>
        <p:spPr>
          <a:xfrm>
            <a:off x="7040051" y="2423185"/>
            <a:ext cx="1384663" cy="316017"/>
          </a:xfrm>
          <a:prstGeom prst="rect">
            <a:avLst/>
          </a:prstGeom>
          <a:noFill/>
          <a:ln cap="flat" cmpd="sng" w="28575">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483" name="Google Shape;483;p43"/>
          <p:cNvSpPr txBox="1"/>
          <p:nvPr/>
        </p:nvSpPr>
        <p:spPr>
          <a:xfrm>
            <a:off x="615014" y="4336951"/>
            <a:ext cx="7670635"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 acción descargará un archivo comprimido .zip que deberemos descomprimir en una carpeta de nuestro sitio web.</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INCORPORANDO GOOGLE FONTS</a:t>
            </a:r>
            <a:endParaRPr/>
          </a:p>
        </p:txBody>
      </p:sp>
      <p:sp>
        <p:nvSpPr>
          <p:cNvPr id="491" name="Google Shape;491;p44"/>
          <p:cNvSpPr txBox="1"/>
          <p:nvPr/>
        </p:nvSpPr>
        <p:spPr>
          <a:xfrm>
            <a:off x="614713" y="1044823"/>
            <a:ext cx="7842084"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DESCARGAR UNA FUENTE</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acceder a la fuente descargada en nuestra página web en el archivo de estilos hacemos uso de la instrucción </a:t>
            </a:r>
            <a:r>
              <a:rPr b="1" lang="es-PE" sz="1600">
                <a:solidFill>
                  <a:srgbClr val="262626"/>
                </a:solidFill>
                <a:latin typeface="Calibri"/>
                <a:ea typeface="Calibri"/>
                <a:cs typeface="Calibri"/>
                <a:sym typeface="Calibri"/>
              </a:rPr>
              <a:t>@font-face</a:t>
            </a:r>
            <a:r>
              <a:rPr lang="es-PE" sz="1600">
                <a:solidFill>
                  <a:srgbClr val="262626"/>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92" name="Google Shape;492;p44"/>
          <p:cNvSpPr txBox="1"/>
          <p:nvPr/>
        </p:nvSpPr>
        <p:spPr>
          <a:xfrm>
            <a:off x="1221883" y="1946677"/>
            <a:ext cx="6906974" cy="95410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586C0"/>
              </a:buClr>
              <a:buSzPts val="1400"/>
              <a:buFont typeface="Consolas"/>
              <a:buNone/>
            </a:pPr>
            <a:r>
              <a:rPr b="0" lang="es-PE" sz="1400">
                <a:solidFill>
                  <a:srgbClr val="C586C0"/>
                </a:solidFill>
                <a:latin typeface="Consolas"/>
                <a:ea typeface="Consolas"/>
                <a:cs typeface="Consolas"/>
                <a:sym typeface="Consolas"/>
              </a:rPr>
              <a:t>@font-face</a:t>
            </a:r>
            <a:r>
              <a:rPr b="0" lang="es-PE" sz="14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a:t>
            </a:r>
            <a:r>
              <a:rPr b="0" lang="es-PE" sz="1400">
                <a:solidFill>
                  <a:srgbClr val="D4D4D4"/>
                </a:solidFill>
                <a:latin typeface="Consolas"/>
                <a:ea typeface="Consolas"/>
                <a:cs typeface="Consolas"/>
                <a:sym typeface="Consolas"/>
              </a:rPr>
              <a:t>: GrechenFuemen;</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src</a:t>
            </a:r>
            <a:r>
              <a:rPr b="0" lang="es-PE" sz="1400">
                <a:solidFill>
                  <a:srgbClr val="D4D4D4"/>
                </a:solidFill>
                <a:latin typeface="Consolas"/>
                <a:ea typeface="Consolas"/>
                <a:cs typeface="Consolas"/>
                <a:sym typeface="Consolas"/>
              </a:rPr>
              <a:t>: </a:t>
            </a:r>
            <a:r>
              <a:rPr b="0" lang="es-PE" sz="1400">
                <a:solidFill>
                  <a:srgbClr val="DCDCAA"/>
                </a:solidFill>
                <a:latin typeface="Consolas"/>
                <a:ea typeface="Consolas"/>
                <a:cs typeface="Consolas"/>
                <a:sym typeface="Consolas"/>
              </a:rPr>
              <a:t>url</a:t>
            </a:r>
            <a:r>
              <a:rPr b="0" lang="es-PE" sz="1400">
                <a:solidFill>
                  <a:srgbClr val="D4D4D4"/>
                </a:solidFill>
                <a:latin typeface="Consolas"/>
                <a:ea typeface="Consolas"/>
                <a:cs typeface="Consolas"/>
                <a:sym typeface="Consolas"/>
              </a:rPr>
              <a:t>(</a:t>
            </a:r>
            <a:r>
              <a:rPr b="0" lang="es-PE" sz="1400">
                <a:solidFill>
                  <a:srgbClr val="9CDCFE"/>
                </a:solidFill>
                <a:latin typeface="Consolas"/>
                <a:ea typeface="Consolas"/>
                <a:cs typeface="Consolas"/>
                <a:sym typeface="Consolas"/>
              </a:rPr>
              <a:t>fuentes/GrechenFuemen-Regular.ttf</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493" name="Google Shape;493;p44"/>
          <p:cNvSpPr txBox="1"/>
          <p:nvPr/>
        </p:nvSpPr>
        <p:spPr>
          <a:xfrm>
            <a:off x="511246" y="3063974"/>
            <a:ext cx="7726475"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archivo con los estilos, bastará colocar el nombre de la fuente en la propiedad </a:t>
            </a:r>
            <a:r>
              <a:rPr b="1" lang="es-PE" sz="1600">
                <a:solidFill>
                  <a:srgbClr val="262626"/>
                </a:solidFill>
                <a:latin typeface="Calibri"/>
                <a:ea typeface="Calibri"/>
                <a:cs typeface="Calibri"/>
                <a:sym typeface="Calibri"/>
              </a:rPr>
              <a:t>font-family</a:t>
            </a:r>
            <a:r>
              <a:rPr lang="es-PE" sz="1600">
                <a:solidFill>
                  <a:srgbClr val="262626"/>
                </a:solidFill>
                <a:latin typeface="Calibri"/>
                <a:ea typeface="Calibri"/>
                <a:cs typeface="Calibri"/>
                <a:sym typeface="Calibri"/>
              </a:rPr>
              <a:t> tal como se ha definido en la instrucción </a:t>
            </a:r>
            <a:r>
              <a:rPr b="1" lang="es-PE" sz="1600">
                <a:solidFill>
                  <a:srgbClr val="262626"/>
                </a:solidFill>
                <a:latin typeface="Calibri"/>
                <a:ea typeface="Calibri"/>
                <a:cs typeface="Calibri"/>
                <a:sym typeface="Calibri"/>
              </a:rPr>
              <a:t>@font-face</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94" name="Google Shape;494;p44"/>
          <p:cNvSpPr txBox="1"/>
          <p:nvPr/>
        </p:nvSpPr>
        <p:spPr>
          <a:xfrm>
            <a:off x="1221883" y="3719607"/>
            <a:ext cx="6906974" cy="95410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7BA7D"/>
              </a:buClr>
              <a:buSzPts val="1400"/>
              <a:buFont typeface="Consolas"/>
              <a:buNone/>
            </a:pPr>
            <a:r>
              <a:rPr b="0" lang="es-PE" sz="1400">
                <a:solidFill>
                  <a:srgbClr val="D7BA7D"/>
                </a:solidFill>
                <a:latin typeface="Consolas"/>
                <a:ea typeface="Consolas"/>
                <a:cs typeface="Consolas"/>
                <a:sym typeface="Consolas"/>
              </a:rPr>
              <a:t>p</a:t>
            </a:r>
            <a:r>
              <a:rPr b="0" lang="es-PE" sz="14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font-family</a:t>
            </a:r>
            <a:r>
              <a:rPr b="0" lang="es-PE" sz="1400">
                <a:solidFill>
                  <a:srgbClr val="D4D4D4"/>
                </a:solidFill>
                <a:latin typeface="Consolas"/>
                <a:ea typeface="Consolas"/>
                <a:cs typeface="Consolas"/>
                <a:sym typeface="Consolas"/>
              </a:rPr>
              <a:t>:  GrechenFuemen, </a:t>
            </a:r>
            <a:r>
              <a:rPr b="0" lang="es-PE" sz="1400">
                <a:solidFill>
                  <a:srgbClr val="CE9178"/>
                </a:solidFill>
                <a:latin typeface="Consolas"/>
                <a:ea typeface="Consolas"/>
                <a:cs typeface="Consolas"/>
                <a:sym typeface="Consolas"/>
              </a:rPr>
              <a:t>Arial</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Helvetica</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sans-serif</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font-size</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12pt</a:t>
            </a: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45"/>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FORMATO DE ENCABEZADOS</a:t>
            </a:r>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FORMATO DE ENCABEZADOS</a:t>
            </a:r>
            <a:endParaRPr/>
          </a:p>
        </p:txBody>
      </p:sp>
      <p:sp>
        <p:nvSpPr>
          <p:cNvPr id="510" name="Google Shape;510;p46"/>
          <p:cNvSpPr txBox="1"/>
          <p:nvPr/>
        </p:nvSpPr>
        <p:spPr>
          <a:xfrm>
            <a:off x="622507" y="961531"/>
            <a:ext cx="8164347"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dar formato a los encabezados de una página web se debe usar CSS.</a:t>
            </a:r>
            <a:endParaRPr sz="18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ello, se definen las reglas CSS en un archivo externo, al que llamaremos </a:t>
            </a:r>
            <a:r>
              <a:rPr b="1" lang="es-PE" sz="1600">
                <a:solidFill>
                  <a:srgbClr val="262626"/>
                </a:solidFill>
                <a:latin typeface="Calibri"/>
                <a:ea typeface="Calibri"/>
                <a:cs typeface="Calibri"/>
                <a:sym typeface="Calibri"/>
              </a:rPr>
              <a:t>estilo.css</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511" name="Google Shape;511;p46"/>
          <p:cNvSpPr txBox="1"/>
          <p:nvPr/>
        </p:nvSpPr>
        <p:spPr>
          <a:xfrm>
            <a:off x="622507" y="1588555"/>
            <a:ext cx="7398470" cy="3046988"/>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7BA7D"/>
              </a:buClr>
              <a:buSzPts val="1200"/>
              <a:buFont typeface="Consolas"/>
              <a:buNone/>
            </a:pPr>
            <a:r>
              <a:rPr b="0" lang="es-PE" sz="1200">
                <a:solidFill>
                  <a:srgbClr val="D7BA7D"/>
                </a:solidFill>
                <a:latin typeface="Consolas"/>
                <a:ea typeface="Consolas"/>
                <a:cs typeface="Consolas"/>
                <a:sym typeface="Consolas"/>
              </a:rPr>
              <a:t>h1</a:t>
            </a:r>
            <a:r>
              <a:rPr b="0" lang="es-PE" sz="12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slateblue</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font-family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'Cinzel'</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Impact</a:t>
            </a:r>
            <a:r>
              <a:rPr b="0" lang="es-PE" sz="1200">
                <a:solidFill>
                  <a:srgbClr val="D4D4D4"/>
                </a:solidFill>
                <a:latin typeface="Consolas"/>
                <a:ea typeface="Consolas"/>
                <a:cs typeface="Consolas"/>
                <a:sym typeface="Consolas"/>
              </a:rPr>
              <a:t>, Haettenschweiler, </a:t>
            </a:r>
            <a:r>
              <a:rPr b="0" lang="es-PE" sz="1200">
                <a:solidFill>
                  <a:srgbClr val="CE9178"/>
                </a:solidFill>
                <a:latin typeface="Consolas"/>
                <a:ea typeface="Consolas"/>
                <a:cs typeface="Consolas"/>
                <a:sym typeface="Consolas"/>
              </a:rPr>
              <a:t>'Arial Narrow Bold'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sans-serif</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7BA7D"/>
              </a:buClr>
              <a:buSzPts val="1200"/>
              <a:buFont typeface="Consolas"/>
              <a:buNone/>
            </a:pPr>
            <a:r>
              <a:rPr b="0" lang="es-PE" sz="1200">
                <a:solidFill>
                  <a:srgbClr val="D7BA7D"/>
                </a:solidFill>
                <a:latin typeface="Consolas"/>
                <a:ea typeface="Consolas"/>
                <a:cs typeface="Consolas"/>
                <a:sym typeface="Consolas"/>
              </a:rPr>
              <a:t>h2</a:t>
            </a:r>
            <a:r>
              <a:rPr b="0" lang="es-PE" sz="12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tomato</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font-family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'Roboto'</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Impact</a:t>
            </a:r>
            <a:r>
              <a:rPr b="0" lang="es-PE" sz="1200">
                <a:solidFill>
                  <a:srgbClr val="D4D4D4"/>
                </a:solidFill>
                <a:latin typeface="Consolas"/>
                <a:ea typeface="Consolas"/>
                <a:cs typeface="Consolas"/>
                <a:sym typeface="Consolas"/>
              </a:rPr>
              <a:t>, Haettenschweiler, </a:t>
            </a:r>
            <a:r>
              <a:rPr b="0" lang="es-PE" sz="1200">
                <a:solidFill>
                  <a:srgbClr val="CE9178"/>
                </a:solidFill>
                <a:latin typeface="Consolas"/>
                <a:ea typeface="Consolas"/>
                <a:cs typeface="Consolas"/>
                <a:sym typeface="Consolas"/>
              </a:rPr>
              <a:t>'Arial Narrow Bold'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sans-serif</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7BA7D"/>
              </a:buClr>
              <a:buSzPts val="1200"/>
              <a:buFont typeface="Consolas"/>
              <a:buNone/>
            </a:pPr>
            <a:r>
              <a:rPr b="0" lang="es-PE" sz="1200">
                <a:solidFill>
                  <a:srgbClr val="D7BA7D"/>
                </a:solidFill>
                <a:latin typeface="Consolas"/>
                <a:ea typeface="Consolas"/>
                <a:cs typeface="Consolas"/>
                <a:sym typeface="Consolas"/>
              </a:rPr>
              <a:t>h3</a:t>
            </a:r>
            <a:r>
              <a:rPr b="0" lang="es-PE" sz="12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saddlebrown</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font-family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Verdana</a:t>
            </a:r>
            <a:r>
              <a:rPr b="0" lang="es-PE" sz="1200">
                <a:solidFill>
                  <a:srgbClr val="D4D4D4"/>
                </a:solidFill>
                <a:latin typeface="Consolas"/>
                <a:ea typeface="Consolas"/>
                <a:cs typeface="Consolas"/>
                <a:sym typeface="Consolas"/>
              </a:rPr>
              <a:t>, Geneva, </a:t>
            </a:r>
            <a:r>
              <a:rPr b="0" lang="es-PE" sz="1200">
                <a:solidFill>
                  <a:srgbClr val="CE9178"/>
                </a:solidFill>
                <a:latin typeface="Consolas"/>
                <a:ea typeface="Consolas"/>
                <a:cs typeface="Consolas"/>
                <a:sym typeface="Consolas"/>
              </a:rPr>
              <a:t>Tahoma</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sans-serif</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7BA7D"/>
              </a:buClr>
              <a:buSzPts val="1200"/>
              <a:buFont typeface="Consolas"/>
              <a:buNone/>
            </a:pPr>
            <a:r>
              <a:rPr b="0" lang="es-PE" sz="1200">
                <a:solidFill>
                  <a:srgbClr val="D7BA7D"/>
                </a:solidFill>
                <a:latin typeface="Consolas"/>
                <a:ea typeface="Consolas"/>
                <a:cs typeface="Consolas"/>
                <a:sym typeface="Consolas"/>
              </a:rPr>
              <a:t>p</a:t>
            </a:r>
            <a:r>
              <a:rPr b="0" lang="es-PE" sz="12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font-family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'Grechen Fuemen'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Arial</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Helvetica</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sans-serif</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font-size</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12pt</a:t>
            </a: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200"/>
              <a:buFont typeface="Consolas"/>
              <a:buNone/>
            </a:pPr>
            <a:r>
              <a:rPr b="0" lang="es-PE" sz="1200">
                <a:solidFill>
                  <a:srgbClr val="D4D4D4"/>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512" name="Google Shape;512;p46"/>
          <p:cNvSpPr txBox="1"/>
          <p:nvPr/>
        </p:nvSpPr>
        <p:spPr>
          <a:xfrm>
            <a:off x="622507" y="4770124"/>
            <a:ext cx="8164347"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código podemos notar el uso de tres fuentes que importaremos desde </a:t>
            </a:r>
            <a:r>
              <a:rPr b="1" lang="es-PE" sz="1600">
                <a:solidFill>
                  <a:srgbClr val="262626"/>
                </a:solidFill>
                <a:latin typeface="Calibri"/>
                <a:ea typeface="Calibri"/>
                <a:cs typeface="Calibri"/>
                <a:sym typeface="Calibri"/>
              </a:rPr>
              <a:t>Google Fonts</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FORMATO DE ENCABEZADOS</a:t>
            </a:r>
            <a:endParaRPr/>
          </a:p>
        </p:txBody>
      </p:sp>
      <p:sp>
        <p:nvSpPr>
          <p:cNvPr id="520" name="Google Shape;520;p47"/>
          <p:cNvSpPr txBox="1"/>
          <p:nvPr/>
        </p:nvSpPr>
        <p:spPr>
          <a:xfrm>
            <a:off x="622507" y="826950"/>
            <a:ext cx="8164347"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Aplicaremos estos estilos a la página básica desarrollada en esta misma sesión.</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nuestra página web importaremos las fuentes y enlazaremos el archivo </a:t>
            </a:r>
            <a:r>
              <a:rPr b="1" lang="es-PE" sz="1600">
                <a:solidFill>
                  <a:srgbClr val="262626"/>
                </a:solidFill>
                <a:latin typeface="Calibri"/>
                <a:ea typeface="Calibri"/>
                <a:cs typeface="Calibri"/>
                <a:sym typeface="Calibri"/>
              </a:rPr>
              <a:t>estilo.css</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521" name="Google Shape;521;p47"/>
          <p:cNvSpPr txBox="1"/>
          <p:nvPr/>
        </p:nvSpPr>
        <p:spPr>
          <a:xfrm>
            <a:off x="622507" y="1717791"/>
            <a:ext cx="7398470" cy="203132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head</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meta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charset</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"utf-8"</a:t>
            </a: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title</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Acerca de El Señor de los Anillos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title</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link</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"https://fonts.googleapis.com/css2?family=Cinzel:wght@600</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CE9178"/>
              </a:buClr>
              <a:buSzPts val="1400"/>
              <a:buFont typeface="Consolas"/>
              <a:buNone/>
            </a:pPr>
            <a:r>
              <a:rPr lang="es-PE" sz="1400">
                <a:solidFill>
                  <a:srgbClr val="CE9178"/>
                </a:solidFill>
                <a:latin typeface="Consolas"/>
                <a:ea typeface="Consolas"/>
                <a:cs typeface="Consolas"/>
                <a:sym typeface="Consolas"/>
              </a:rPr>
              <a:t>                </a:t>
            </a:r>
            <a:r>
              <a:rPr b="0" lang="es-PE" sz="1400">
                <a:solidFill>
                  <a:srgbClr val="CE9178"/>
                </a:solidFill>
                <a:latin typeface="Consolas"/>
                <a:ea typeface="Consolas"/>
                <a:cs typeface="Consolas"/>
                <a:sym typeface="Consolas"/>
              </a:rPr>
              <a:t>&amp;family=Grechen+Fuemen&amp;family=Roboto:wght@300</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CE9178"/>
              </a:buClr>
              <a:buSzPts val="1400"/>
              <a:buFont typeface="Consolas"/>
              <a:buNone/>
            </a:pPr>
            <a:r>
              <a:rPr lang="es-PE" sz="1400">
                <a:solidFill>
                  <a:srgbClr val="CE9178"/>
                </a:solidFill>
                <a:latin typeface="Consolas"/>
                <a:ea typeface="Consolas"/>
                <a:cs typeface="Consolas"/>
                <a:sym typeface="Consolas"/>
              </a:rPr>
              <a:t>                </a:t>
            </a:r>
            <a:r>
              <a:rPr b="0" lang="es-PE" sz="1400">
                <a:solidFill>
                  <a:srgbClr val="CE9178"/>
                </a:solidFill>
                <a:latin typeface="Consolas"/>
                <a:ea typeface="Consolas"/>
                <a:cs typeface="Consolas"/>
                <a:sym typeface="Consolas"/>
              </a:rPr>
              <a:t>&amp;display=swap"</a:t>
            </a:r>
            <a:r>
              <a:rPr b="0" lang="es-PE" sz="1400">
                <a:solidFill>
                  <a:srgbClr val="D4D4D4"/>
                </a:solidFill>
                <a:latin typeface="Consolas"/>
                <a:ea typeface="Consolas"/>
                <a:cs typeface="Consolas"/>
                <a:sym typeface="Consolas"/>
              </a:rPr>
              <a:t> </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D4D4D4"/>
              </a:buClr>
              <a:buSzPts val="1400"/>
              <a:buFont typeface="Consolas"/>
              <a:buNone/>
            </a:pPr>
            <a:r>
              <a:rPr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rel</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"stylesheet"</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D4D4D4"/>
              </a:buClr>
              <a:buSzPts val="1400"/>
              <a:buFont typeface="Consolas"/>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link</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rel</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"stylesheet"</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type</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"text/css"</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"estilo.css"</a:t>
            </a: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Clr>
                <a:srgbClr val="808080"/>
              </a:buClr>
              <a:buSzPts val="1400"/>
              <a:buFont typeface="Consolas"/>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head</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
        <p:nvSpPr>
          <p:cNvPr id="522" name="Google Shape;522;p47"/>
          <p:cNvSpPr txBox="1"/>
          <p:nvPr/>
        </p:nvSpPr>
        <p:spPr>
          <a:xfrm>
            <a:off x="622507" y="3903166"/>
            <a:ext cx="8164347" cy="1231106"/>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enlazar los estilos a la página, podremos observar un cambio importante en la presentación de la misma.</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código se muestra formateado para su mejor lectura. En la práctica no se recomienda colocar espacios en el valor del atributo href.</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48"/>
          <p:cNvPicPr preferRelativeResize="0"/>
          <p:nvPr/>
        </p:nvPicPr>
        <p:blipFill rotWithShape="1">
          <a:blip r:embed="rId3">
            <a:alphaModFix/>
          </a:blip>
          <a:srcRect b="0" l="0" r="0" t="0"/>
          <a:stretch/>
        </p:blipFill>
        <p:spPr>
          <a:xfrm>
            <a:off x="3286159" y="1313318"/>
            <a:ext cx="2426524" cy="3913392"/>
          </a:xfrm>
          <a:prstGeom prst="rect">
            <a:avLst/>
          </a:prstGeom>
          <a:noFill/>
          <a:ln>
            <a:noFill/>
          </a:ln>
        </p:spPr>
      </p:pic>
      <p:sp>
        <p:nvSpPr>
          <p:cNvPr id="530" name="Google Shape;530;p4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FORMATO DE ENCABEZADOS</a:t>
            </a:r>
            <a:endParaRPr/>
          </a:p>
        </p:txBody>
      </p:sp>
      <p:sp>
        <p:nvSpPr>
          <p:cNvPr id="531" name="Google Shape;531;p48"/>
          <p:cNvSpPr txBox="1"/>
          <p:nvPr/>
        </p:nvSpPr>
        <p:spPr>
          <a:xfrm>
            <a:off x="511341" y="826950"/>
            <a:ext cx="8164347"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PÁGINA HTML CON ENCABEZADOS Y PÁRRAFOS</a:t>
            </a:r>
            <a:endParaRPr sz="1800">
              <a:solidFill>
                <a:schemeClr val="dk1"/>
              </a:solidFill>
              <a:latin typeface="Calibri"/>
              <a:ea typeface="Calibri"/>
              <a:cs typeface="Calibri"/>
              <a:sym typeface="Calibri"/>
            </a:endParaRPr>
          </a:p>
          <a:p>
            <a:pPr indent="0" lvl="0" marL="11725" marR="0" rtl="0" algn="l">
              <a:spcBef>
                <a:spcPts val="0"/>
              </a:spcBef>
              <a:spcAft>
                <a:spcPts val="0"/>
              </a:spcAft>
              <a:buClr>
                <a:schemeClr val="dk1"/>
              </a:buClr>
              <a:buSzPts val="1600"/>
              <a:buFont typeface="Calibri"/>
              <a:buNone/>
            </a:pPr>
            <a:r>
              <a:t/>
            </a:r>
            <a:endParaRPr sz="1600">
              <a:solidFill>
                <a:srgbClr val="262626"/>
              </a:solidFill>
              <a:latin typeface="Calibri"/>
              <a:ea typeface="Calibri"/>
              <a:cs typeface="Calibri"/>
              <a:sym typeface="Calibri"/>
            </a:endParaRPr>
          </a:p>
        </p:txBody>
      </p:sp>
      <p:grpSp>
        <p:nvGrpSpPr>
          <p:cNvPr id="532" name="Google Shape;532;p48"/>
          <p:cNvGrpSpPr/>
          <p:nvPr/>
        </p:nvGrpSpPr>
        <p:grpSpPr>
          <a:xfrm>
            <a:off x="2224391" y="1225348"/>
            <a:ext cx="3212539" cy="3842516"/>
            <a:chOff x="1564999" y="1162805"/>
            <a:chExt cx="3212539" cy="3842516"/>
          </a:xfrm>
        </p:grpSpPr>
        <p:sp>
          <p:nvSpPr>
            <p:cNvPr id="533" name="Google Shape;533;p48"/>
            <p:cNvSpPr txBox="1"/>
            <p:nvPr/>
          </p:nvSpPr>
          <p:spPr>
            <a:xfrm>
              <a:off x="1564999" y="1162805"/>
              <a:ext cx="593528" cy="307777"/>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400"/>
                <a:buFont typeface="Calibri"/>
                <a:buNone/>
              </a:pPr>
              <a:r>
                <a:rPr lang="es-PE" sz="1400">
                  <a:solidFill>
                    <a:srgbClr val="00B0F0"/>
                  </a:solidFill>
                  <a:latin typeface="Calibri"/>
                  <a:ea typeface="Calibri"/>
                  <a:cs typeface="Calibri"/>
                  <a:sym typeface="Calibri"/>
                </a:rPr>
                <a:t>title</a:t>
              </a:r>
              <a:endParaRPr sz="1800">
                <a:solidFill>
                  <a:srgbClr val="00B0F0"/>
                </a:solidFill>
                <a:latin typeface="Calibri"/>
                <a:ea typeface="Calibri"/>
                <a:cs typeface="Calibri"/>
                <a:sym typeface="Calibri"/>
              </a:endParaRPr>
            </a:p>
          </p:txBody>
        </p:sp>
        <p:sp>
          <p:nvSpPr>
            <p:cNvPr id="534" name="Google Shape;534;p48"/>
            <p:cNvSpPr txBox="1"/>
            <p:nvPr/>
          </p:nvSpPr>
          <p:spPr>
            <a:xfrm>
              <a:off x="1800577" y="1666420"/>
              <a:ext cx="368049" cy="307777"/>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400"/>
                <a:buFont typeface="Calibri"/>
                <a:buNone/>
              </a:pPr>
              <a:r>
                <a:rPr lang="es-PE" sz="1400">
                  <a:solidFill>
                    <a:srgbClr val="00B0F0"/>
                  </a:solidFill>
                  <a:latin typeface="Calibri"/>
                  <a:ea typeface="Calibri"/>
                  <a:cs typeface="Calibri"/>
                  <a:sym typeface="Calibri"/>
                </a:rPr>
                <a:t>h1</a:t>
              </a:r>
              <a:endParaRPr sz="1800">
                <a:solidFill>
                  <a:srgbClr val="00B0F0"/>
                </a:solidFill>
                <a:latin typeface="Calibri"/>
                <a:ea typeface="Calibri"/>
                <a:cs typeface="Calibri"/>
                <a:sym typeface="Calibri"/>
              </a:endParaRPr>
            </a:p>
          </p:txBody>
        </p:sp>
        <p:sp>
          <p:nvSpPr>
            <p:cNvPr id="535" name="Google Shape;535;p48"/>
            <p:cNvSpPr txBox="1"/>
            <p:nvPr/>
          </p:nvSpPr>
          <p:spPr>
            <a:xfrm>
              <a:off x="4409489" y="1974197"/>
              <a:ext cx="368049" cy="307777"/>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400"/>
                <a:buFont typeface="Calibri"/>
                <a:buNone/>
              </a:pPr>
              <a:r>
                <a:rPr lang="es-PE" sz="1400">
                  <a:solidFill>
                    <a:srgbClr val="00B0F0"/>
                  </a:solidFill>
                  <a:latin typeface="Calibri"/>
                  <a:ea typeface="Calibri"/>
                  <a:cs typeface="Calibri"/>
                  <a:sym typeface="Calibri"/>
                </a:rPr>
                <a:t>h2</a:t>
              </a:r>
              <a:endParaRPr sz="1800">
                <a:solidFill>
                  <a:srgbClr val="00B0F0"/>
                </a:solidFill>
                <a:latin typeface="Calibri"/>
                <a:ea typeface="Calibri"/>
                <a:cs typeface="Calibri"/>
                <a:sym typeface="Calibri"/>
              </a:endParaRPr>
            </a:p>
          </p:txBody>
        </p:sp>
        <p:sp>
          <p:nvSpPr>
            <p:cNvPr id="536" name="Google Shape;536;p48"/>
            <p:cNvSpPr txBox="1"/>
            <p:nvPr/>
          </p:nvSpPr>
          <p:spPr>
            <a:xfrm>
              <a:off x="1800576" y="2203814"/>
              <a:ext cx="368049" cy="307777"/>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400"/>
                <a:buFont typeface="Calibri"/>
                <a:buNone/>
              </a:pPr>
              <a:r>
                <a:rPr lang="es-PE" sz="1400">
                  <a:solidFill>
                    <a:srgbClr val="00B0F0"/>
                  </a:solidFill>
                  <a:latin typeface="Calibri"/>
                  <a:ea typeface="Calibri"/>
                  <a:cs typeface="Calibri"/>
                  <a:sym typeface="Calibri"/>
                </a:rPr>
                <a:t>h3</a:t>
              </a:r>
              <a:endParaRPr sz="1800">
                <a:solidFill>
                  <a:srgbClr val="00B0F0"/>
                </a:solidFill>
                <a:latin typeface="Calibri"/>
                <a:ea typeface="Calibri"/>
                <a:cs typeface="Calibri"/>
                <a:sym typeface="Calibri"/>
              </a:endParaRPr>
            </a:p>
          </p:txBody>
        </p:sp>
        <p:cxnSp>
          <p:nvCxnSpPr>
            <p:cNvPr id="537" name="Google Shape;537;p48"/>
            <p:cNvCxnSpPr>
              <a:stCxn id="533" idx="3"/>
            </p:cNvCxnSpPr>
            <p:nvPr/>
          </p:nvCxnSpPr>
          <p:spPr>
            <a:xfrm flipH="1" rot="10800000">
              <a:off x="2158527" y="1315194"/>
              <a:ext cx="521700" cy="15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38" name="Google Shape;538;p48"/>
            <p:cNvCxnSpPr>
              <a:stCxn id="534" idx="3"/>
            </p:cNvCxnSpPr>
            <p:nvPr/>
          </p:nvCxnSpPr>
          <p:spPr>
            <a:xfrm>
              <a:off x="2168626" y="1820309"/>
              <a:ext cx="511500" cy="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39" name="Google Shape;539;p48"/>
            <p:cNvCxnSpPr>
              <a:stCxn id="536" idx="3"/>
            </p:cNvCxnSpPr>
            <p:nvPr/>
          </p:nvCxnSpPr>
          <p:spPr>
            <a:xfrm>
              <a:off x="2168625" y="2357703"/>
              <a:ext cx="511500" cy="27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40" name="Google Shape;540;p48"/>
            <p:cNvCxnSpPr>
              <a:stCxn id="536" idx="3"/>
            </p:cNvCxnSpPr>
            <p:nvPr/>
          </p:nvCxnSpPr>
          <p:spPr>
            <a:xfrm>
              <a:off x="2168625" y="2357703"/>
              <a:ext cx="511500" cy="3723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41" name="Google Shape;541;p48"/>
            <p:cNvCxnSpPr>
              <a:stCxn id="536" idx="3"/>
            </p:cNvCxnSpPr>
            <p:nvPr/>
          </p:nvCxnSpPr>
          <p:spPr>
            <a:xfrm>
              <a:off x="2168625" y="2357703"/>
              <a:ext cx="511500" cy="8349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42" name="Google Shape;542;p48"/>
            <p:cNvCxnSpPr>
              <a:stCxn id="535" idx="1"/>
            </p:cNvCxnSpPr>
            <p:nvPr/>
          </p:nvCxnSpPr>
          <p:spPr>
            <a:xfrm flipH="1">
              <a:off x="3121889" y="2128086"/>
              <a:ext cx="1287600" cy="138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43" name="Google Shape;543;p48"/>
            <p:cNvCxnSpPr>
              <a:stCxn id="535" idx="1"/>
            </p:cNvCxnSpPr>
            <p:nvPr/>
          </p:nvCxnSpPr>
          <p:spPr>
            <a:xfrm flipH="1">
              <a:off x="3278789" y="2128086"/>
              <a:ext cx="1130700" cy="14913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sp>
          <p:nvSpPr>
            <p:cNvPr id="544" name="Google Shape;544;p48"/>
            <p:cNvSpPr txBox="1"/>
            <p:nvPr/>
          </p:nvSpPr>
          <p:spPr>
            <a:xfrm>
              <a:off x="4393929" y="3918732"/>
              <a:ext cx="277961" cy="307777"/>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400"/>
                <a:buFont typeface="Calibri"/>
                <a:buNone/>
              </a:pPr>
              <a:r>
                <a:rPr lang="es-PE" sz="1400">
                  <a:solidFill>
                    <a:srgbClr val="00B0F0"/>
                  </a:solidFill>
                  <a:latin typeface="Calibri"/>
                  <a:ea typeface="Calibri"/>
                  <a:cs typeface="Calibri"/>
                  <a:sym typeface="Calibri"/>
                </a:rPr>
                <a:t>p</a:t>
              </a:r>
              <a:endParaRPr sz="1800">
                <a:solidFill>
                  <a:srgbClr val="00B0F0"/>
                </a:solidFill>
                <a:latin typeface="Calibri"/>
                <a:ea typeface="Calibri"/>
                <a:cs typeface="Calibri"/>
                <a:sym typeface="Calibri"/>
              </a:endParaRPr>
            </a:p>
          </p:txBody>
        </p:sp>
        <p:cxnSp>
          <p:nvCxnSpPr>
            <p:cNvPr id="545" name="Google Shape;545;p48"/>
            <p:cNvCxnSpPr>
              <a:stCxn id="544" idx="1"/>
            </p:cNvCxnSpPr>
            <p:nvPr/>
          </p:nvCxnSpPr>
          <p:spPr>
            <a:xfrm rot="10800000">
              <a:off x="3431229" y="4000921"/>
              <a:ext cx="962700" cy="717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46" name="Google Shape;546;p48"/>
            <p:cNvCxnSpPr>
              <a:stCxn id="544" idx="1"/>
            </p:cNvCxnSpPr>
            <p:nvPr/>
          </p:nvCxnSpPr>
          <p:spPr>
            <a:xfrm flipH="1">
              <a:off x="3431229" y="4072621"/>
              <a:ext cx="962700" cy="3510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47" name="Google Shape;547;p48"/>
            <p:cNvCxnSpPr>
              <a:stCxn id="544" idx="1"/>
            </p:cNvCxnSpPr>
            <p:nvPr/>
          </p:nvCxnSpPr>
          <p:spPr>
            <a:xfrm flipH="1">
              <a:off x="3392529" y="4072621"/>
              <a:ext cx="1001400" cy="7530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48" name="Google Shape;548;p48"/>
            <p:cNvCxnSpPr>
              <a:stCxn id="544" idx="1"/>
            </p:cNvCxnSpPr>
            <p:nvPr/>
          </p:nvCxnSpPr>
          <p:spPr>
            <a:xfrm flipH="1">
              <a:off x="3765729" y="4072621"/>
              <a:ext cx="628200" cy="93270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49"/>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CHROME DEVELOPER TOOLS</a:t>
            </a:r>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5"/>
          <p:cNvSpPr/>
          <p:nvPr/>
        </p:nvSpPr>
        <p:spPr>
          <a:xfrm>
            <a:off x="667820" y="2374358"/>
            <a:ext cx="7695344" cy="2768330"/>
          </a:xfrm>
          <a:prstGeom prst="rect">
            <a:avLst/>
          </a:prstGeom>
          <a:solidFill>
            <a:srgbClr val="D3EAF8"/>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5"/>
          <p:cNvSpPr txBox="1"/>
          <p:nvPr/>
        </p:nvSpPr>
        <p:spPr>
          <a:xfrm>
            <a:off x="511341" y="826950"/>
            <a:ext cx="8164347" cy="172354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diseño es el proceso que permite definir la apariencia de un sitio web, su estética, su identidad visual y su forma.</a:t>
            </a:r>
            <a:endParaRPr sz="12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desarrollo es el proceso por el cual se define el código que plasma el diseño previamente definido en archivos HTML y CSS.</a:t>
            </a:r>
            <a:endParaRPr sz="12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ese sentido, un sitio web puede definirse como un conjunto ordenado de documentos que incluyen páginas HTML, imágenes, videos, etc.</a:t>
            </a:r>
            <a:endParaRPr sz="1200">
              <a:solidFill>
                <a:schemeClr val="dk1"/>
              </a:solidFill>
              <a:latin typeface="Calibri"/>
              <a:ea typeface="Calibri"/>
              <a:cs typeface="Calibri"/>
              <a:sym typeface="Calibri"/>
            </a:endParaRPr>
          </a:p>
          <a:p>
            <a:pPr indent="-66675" lvl="0" marL="180000" marR="0" rtl="0" algn="l">
              <a:spcBef>
                <a:spcPts val="0"/>
              </a:spcBef>
              <a:spcAft>
                <a:spcPts val="0"/>
              </a:spcAft>
              <a:buClr>
                <a:srgbClr val="262626"/>
              </a:buClr>
              <a:buSzPts val="1600"/>
              <a:buFont typeface="Arial"/>
              <a:buNone/>
            </a:pPr>
            <a:r>
              <a:t/>
            </a:r>
            <a:endParaRPr sz="1600">
              <a:solidFill>
                <a:srgbClr val="262626"/>
              </a:solidFill>
              <a:latin typeface="Calibri"/>
              <a:ea typeface="Calibri"/>
              <a:cs typeface="Calibri"/>
              <a:sym typeface="Calibri"/>
            </a:endParaRPr>
          </a:p>
        </p:txBody>
      </p:sp>
      <p:sp>
        <p:nvSpPr>
          <p:cNvPr id="70" name="Google Shape;70;p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PROCESO DE DISEÑO Y DESARROLLO DE UN SITIO WEB</a:t>
            </a:r>
            <a:endParaRPr sz="1700">
              <a:solidFill>
                <a:srgbClr val="438AD7"/>
              </a:solidFill>
              <a:latin typeface="Calibri"/>
              <a:ea typeface="Calibri"/>
              <a:cs typeface="Calibri"/>
              <a:sym typeface="Calibri"/>
            </a:endParaRPr>
          </a:p>
        </p:txBody>
      </p:sp>
      <p:sp>
        <p:nvSpPr>
          <p:cNvPr id="71" name="Google Shape;71;p5"/>
          <p:cNvSpPr/>
          <p:nvPr/>
        </p:nvSpPr>
        <p:spPr>
          <a:xfrm>
            <a:off x="1861614" y="3758523"/>
            <a:ext cx="545285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PE" sz="2800">
                <a:solidFill>
                  <a:srgbClr val="262626"/>
                </a:solidFill>
                <a:latin typeface="Calibri"/>
                <a:ea typeface="Calibri"/>
                <a:cs typeface="Calibri"/>
                <a:sym typeface="Calibri"/>
              </a:rPr>
              <a:t>FOTO horizontal</a:t>
            </a:r>
            <a:endParaRPr/>
          </a:p>
        </p:txBody>
      </p:sp>
      <p:pic>
        <p:nvPicPr>
          <p:cNvPr descr="5 Ways SEO &amp; Web Design Go Together" id="72" name="Google Shape;72;p5"/>
          <p:cNvPicPr preferRelativeResize="0"/>
          <p:nvPr/>
        </p:nvPicPr>
        <p:blipFill rotWithShape="1">
          <a:blip r:embed="rId3">
            <a:alphaModFix/>
          </a:blip>
          <a:srcRect b="0" l="0" r="0" t="0"/>
          <a:stretch/>
        </p:blipFill>
        <p:spPr>
          <a:xfrm>
            <a:off x="1861614" y="2374358"/>
            <a:ext cx="5273010" cy="276833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CHROME DEVELOPER TOOLS</a:t>
            </a:r>
            <a:endParaRPr sz="1700">
              <a:solidFill>
                <a:srgbClr val="438AD7"/>
              </a:solidFill>
              <a:latin typeface="Calibri"/>
              <a:ea typeface="Calibri"/>
              <a:cs typeface="Calibri"/>
              <a:sym typeface="Calibri"/>
            </a:endParaRPr>
          </a:p>
        </p:txBody>
      </p:sp>
      <p:sp>
        <p:nvSpPr>
          <p:cNvPr id="564" name="Google Shape;564;p50"/>
          <p:cNvSpPr txBox="1"/>
          <p:nvPr/>
        </p:nvSpPr>
        <p:spPr>
          <a:xfrm>
            <a:off x="695096" y="870925"/>
            <a:ext cx="4092743" cy="418576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un conjunto de herramientas para desarrolladores que funcionan directamente en el navegador Google Chrome.</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Estas herramientas ayudan a editar páginas y diagnosticar problemas rápidamente.</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Para abr</a:t>
            </a:r>
            <a:r>
              <a:rPr lang="es-PE" sz="1600">
                <a:solidFill>
                  <a:srgbClr val="262626"/>
                </a:solidFill>
                <a:latin typeface="Calibri"/>
                <a:ea typeface="Calibri"/>
                <a:cs typeface="Calibri"/>
                <a:sym typeface="Calibri"/>
              </a:rPr>
              <a:t>ir el panel de herramientas basta hacer un clic derecho en algún elemento de una página web y seleccionar la opción </a:t>
            </a:r>
            <a:r>
              <a:rPr b="1" lang="es-PE" sz="1600">
                <a:solidFill>
                  <a:srgbClr val="262626"/>
                </a:solidFill>
                <a:latin typeface="Calibri"/>
                <a:ea typeface="Calibri"/>
                <a:cs typeface="Calibri"/>
                <a:sym typeface="Calibri"/>
              </a:rPr>
              <a:t>Inspeccionar</a:t>
            </a:r>
            <a:r>
              <a:rPr lang="es-PE" sz="16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Utilizando la combinación de teclas </a:t>
            </a:r>
            <a:r>
              <a:rPr b="1" lang="es-PE" sz="1600">
                <a:solidFill>
                  <a:srgbClr val="262626"/>
                </a:solidFill>
                <a:latin typeface="Calibri"/>
                <a:ea typeface="Calibri"/>
                <a:cs typeface="Calibri"/>
                <a:sym typeface="Calibri"/>
              </a:rPr>
              <a:t>Ctrl+Shift+C</a:t>
            </a:r>
            <a:r>
              <a:rPr lang="es-PE" sz="1600">
                <a:solidFill>
                  <a:srgbClr val="262626"/>
                </a:solidFill>
                <a:latin typeface="Calibri"/>
                <a:ea typeface="Calibri"/>
                <a:cs typeface="Calibri"/>
                <a:sym typeface="Calibri"/>
              </a:rPr>
              <a:t> podremos abrir la interfaz de edición de CSS.</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Utilizando la combinación de teclas </a:t>
            </a:r>
            <a:r>
              <a:rPr b="1" lang="es-PE" sz="1600">
                <a:solidFill>
                  <a:srgbClr val="262626"/>
                </a:solidFill>
                <a:latin typeface="Calibri"/>
                <a:ea typeface="Calibri"/>
                <a:cs typeface="Calibri"/>
                <a:sym typeface="Calibri"/>
              </a:rPr>
              <a:t>Ctrl+Shift+J</a:t>
            </a:r>
            <a:r>
              <a:rPr lang="es-PE" sz="1600">
                <a:solidFill>
                  <a:srgbClr val="262626"/>
                </a:solidFill>
                <a:latin typeface="Calibri"/>
                <a:ea typeface="Calibri"/>
                <a:cs typeface="Calibri"/>
                <a:sym typeface="Calibri"/>
              </a:rPr>
              <a:t> podremos abrir la consola integrada.</a:t>
            </a:r>
            <a:endParaRPr sz="1800">
              <a:solidFill>
                <a:schemeClr val="dk1"/>
              </a:solidFill>
              <a:latin typeface="Calibri"/>
              <a:ea typeface="Calibri"/>
              <a:cs typeface="Calibri"/>
              <a:sym typeface="Calibri"/>
            </a:endParaRPr>
          </a:p>
        </p:txBody>
      </p:sp>
      <p:pic>
        <p:nvPicPr>
          <p:cNvPr descr="Una persona sosteniendo una laptop&#10;&#10;Descripción generada automáticamente" id="565" name="Google Shape;565;p50"/>
          <p:cNvPicPr preferRelativeResize="0"/>
          <p:nvPr/>
        </p:nvPicPr>
        <p:blipFill rotWithShape="1">
          <a:blip r:embed="rId3">
            <a:alphaModFix/>
          </a:blip>
          <a:srcRect b="0" l="27598" r="15881" t="0"/>
          <a:stretch/>
        </p:blipFill>
        <p:spPr>
          <a:xfrm>
            <a:off x="4957011" y="877889"/>
            <a:ext cx="3718677" cy="4392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51"/>
          <p:cNvPicPr preferRelativeResize="0"/>
          <p:nvPr/>
        </p:nvPicPr>
        <p:blipFill rotWithShape="1">
          <a:blip r:embed="rId3">
            <a:alphaModFix/>
          </a:blip>
          <a:srcRect b="5265" l="10489" r="0" t="13395"/>
          <a:stretch/>
        </p:blipFill>
        <p:spPr>
          <a:xfrm>
            <a:off x="1295060" y="2101380"/>
            <a:ext cx="6553880" cy="3126629"/>
          </a:xfrm>
          <a:prstGeom prst="rect">
            <a:avLst/>
          </a:prstGeom>
          <a:noFill/>
          <a:ln>
            <a:noFill/>
          </a:ln>
        </p:spPr>
      </p:pic>
      <p:sp>
        <p:nvSpPr>
          <p:cNvPr id="573" name="Google Shape;573;p5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CHROME DEVELOPER TOOLS</a:t>
            </a:r>
            <a:endParaRPr sz="1700">
              <a:solidFill>
                <a:srgbClr val="438AD7"/>
              </a:solidFill>
              <a:latin typeface="Calibri"/>
              <a:ea typeface="Calibri"/>
              <a:cs typeface="Calibri"/>
              <a:sym typeface="Calibri"/>
            </a:endParaRPr>
          </a:p>
        </p:txBody>
      </p:sp>
      <p:sp>
        <p:nvSpPr>
          <p:cNvPr id="574" name="Google Shape;574;p51"/>
          <p:cNvSpPr txBox="1"/>
          <p:nvPr/>
        </p:nvSpPr>
        <p:spPr>
          <a:xfrm>
            <a:off x="613892" y="1049909"/>
            <a:ext cx="8164347"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DEVICE MODE</a:t>
            </a:r>
            <a:endParaRPr sz="18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Simula la interfaz de un dispositivo móvil.</a:t>
            </a:r>
            <a:endParaRPr sz="18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utiliza para simular cómo se vería nuestra página web en la pantalla de un dispositivo móvil.</a:t>
            </a:r>
            <a:endParaRPr sz="18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accede utilizando el botón </a:t>
            </a:r>
            <a:endParaRPr sz="1800">
              <a:solidFill>
                <a:schemeClr val="dk1"/>
              </a:solidFill>
              <a:latin typeface="Calibri"/>
              <a:ea typeface="Calibri"/>
              <a:cs typeface="Calibri"/>
              <a:sym typeface="Calibri"/>
            </a:endParaRPr>
          </a:p>
        </p:txBody>
      </p:sp>
      <p:sp>
        <p:nvSpPr>
          <p:cNvPr id="575" name="Google Shape;575;p51"/>
          <p:cNvSpPr/>
          <p:nvPr/>
        </p:nvSpPr>
        <p:spPr>
          <a:xfrm>
            <a:off x="5232247" y="2101380"/>
            <a:ext cx="222069" cy="156232"/>
          </a:xfrm>
          <a:prstGeom prst="rect">
            <a:avLst/>
          </a:prstGeom>
          <a:noFill/>
          <a:ln cap="flat" cmpd="sng" w="12700">
            <a:solidFill>
              <a:srgbClr val="00AEE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pic>
        <p:nvPicPr>
          <p:cNvPr descr="Toggle Device Toolbar" id="576" name="Google Shape;576;p51"/>
          <p:cNvPicPr preferRelativeResize="0"/>
          <p:nvPr/>
        </p:nvPicPr>
        <p:blipFill rotWithShape="1">
          <a:blip r:embed="rId4">
            <a:alphaModFix/>
          </a:blip>
          <a:srcRect b="0" l="0" r="0" t="0"/>
          <a:stretch/>
        </p:blipFill>
        <p:spPr>
          <a:xfrm>
            <a:off x="3675076" y="1769875"/>
            <a:ext cx="285750" cy="304800"/>
          </a:xfrm>
          <a:prstGeom prst="rect">
            <a:avLst/>
          </a:prstGeom>
          <a:solidFill>
            <a:srgbClr val="00AEEF"/>
          </a:solidFill>
          <a:ln cap="flat" cmpd="sng" w="12700">
            <a:solidFill>
              <a:srgbClr val="00AEEF"/>
            </a:solidFill>
            <a:prstDash val="solid"/>
            <a:round/>
            <a:headEnd len="sm" w="sm" type="none"/>
            <a:tailEnd len="sm" w="sm" type="none"/>
          </a:ln>
        </p:spPr>
      </p:pic>
      <p:cxnSp>
        <p:nvCxnSpPr>
          <p:cNvPr id="577" name="Google Shape;577;p51"/>
          <p:cNvCxnSpPr/>
          <p:nvPr/>
        </p:nvCxnSpPr>
        <p:spPr>
          <a:xfrm>
            <a:off x="3213544" y="1922275"/>
            <a:ext cx="414640" cy="0"/>
          </a:xfrm>
          <a:prstGeom prst="straightConnector1">
            <a:avLst/>
          </a:prstGeom>
          <a:noFill/>
          <a:ln cap="flat" cmpd="sng" w="25400">
            <a:solidFill>
              <a:srgbClr val="00B0F0"/>
            </a:solidFill>
            <a:prstDash val="solid"/>
            <a:round/>
            <a:headEnd len="sm" w="sm" type="none"/>
            <a:tailEnd len="med" w="med" type="triangle"/>
          </a:ln>
          <a:effectLst>
            <a:outerShdw blurRad="40000" rotWithShape="0" dir="5400000" dist="20000">
              <a:srgbClr val="000000">
                <a:alpha val="37254"/>
              </a:srgbClr>
            </a:outerShdw>
          </a:effectLst>
        </p:spPr>
      </p:cxn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CHROME DEVELOPER TOOLS</a:t>
            </a:r>
            <a:endParaRPr sz="1700">
              <a:solidFill>
                <a:srgbClr val="438AD7"/>
              </a:solidFill>
              <a:latin typeface="Calibri"/>
              <a:ea typeface="Calibri"/>
              <a:cs typeface="Calibri"/>
              <a:sym typeface="Calibri"/>
            </a:endParaRPr>
          </a:p>
        </p:txBody>
      </p:sp>
      <p:sp>
        <p:nvSpPr>
          <p:cNvPr id="585" name="Google Shape;585;p52"/>
          <p:cNvSpPr txBox="1"/>
          <p:nvPr/>
        </p:nvSpPr>
        <p:spPr>
          <a:xfrm>
            <a:off x="615021" y="1049933"/>
            <a:ext cx="8164347"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ELEMENTS PANEL</a:t>
            </a:r>
            <a:endParaRPr sz="18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Permite revisar y modificar los elementos HTML y CSS.</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posible editar los elementos de la página como una vista previa. Podemos editar estilos, anularlos, agregar nuevos, etc.</a:t>
            </a:r>
            <a:endParaRPr sz="1800">
              <a:solidFill>
                <a:schemeClr val="dk1"/>
              </a:solidFill>
              <a:latin typeface="Calibri"/>
              <a:ea typeface="Calibri"/>
              <a:cs typeface="Calibri"/>
              <a:sym typeface="Calibri"/>
            </a:endParaRPr>
          </a:p>
        </p:txBody>
      </p:sp>
      <p:pic>
        <p:nvPicPr>
          <p:cNvPr id="586" name="Google Shape;586;p52"/>
          <p:cNvPicPr preferRelativeResize="0"/>
          <p:nvPr/>
        </p:nvPicPr>
        <p:blipFill rotWithShape="1">
          <a:blip r:embed="rId3">
            <a:alphaModFix/>
          </a:blip>
          <a:srcRect b="0" l="0" r="0" t="0"/>
          <a:stretch/>
        </p:blipFill>
        <p:spPr>
          <a:xfrm>
            <a:off x="615066" y="2637775"/>
            <a:ext cx="7869028" cy="118526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CHROME DEVELOPER TOOLS</a:t>
            </a:r>
            <a:endParaRPr sz="1700">
              <a:solidFill>
                <a:srgbClr val="438AD7"/>
              </a:solidFill>
              <a:latin typeface="Calibri"/>
              <a:ea typeface="Calibri"/>
              <a:cs typeface="Calibri"/>
              <a:sym typeface="Calibri"/>
            </a:endParaRPr>
          </a:p>
        </p:txBody>
      </p:sp>
      <p:sp>
        <p:nvSpPr>
          <p:cNvPr id="594" name="Google Shape;594;p53"/>
          <p:cNvSpPr txBox="1"/>
          <p:nvPr/>
        </p:nvSpPr>
        <p:spPr>
          <a:xfrm>
            <a:off x="618836" y="1053561"/>
            <a:ext cx="8164347" cy="98488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262626"/>
              </a:buClr>
              <a:buSzPts val="1600"/>
              <a:buFont typeface="Calibri"/>
              <a:buNone/>
            </a:pPr>
            <a:r>
              <a:rPr b="1" lang="es-PE" sz="1600">
                <a:solidFill>
                  <a:srgbClr val="262626"/>
                </a:solidFill>
                <a:latin typeface="Calibri"/>
                <a:ea typeface="Calibri"/>
                <a:cs typeface="Calibri"/>
                <a:sym typeface="Calibri"/>
              </a:rPr>
              <a:t>CONSOLA INTEGRADA</a:t>
            </a:r>
            <a:endParaRPr sz="18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Permite revisar mensajes y ejecutar código JavaScript.</a:t>
            </a:r>
            <a:endParaRPr sz="18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Muestra los errores que se producen al cargar la página.</a:t>
            </a:r>
            <a:endParaRPr sz="1800">
              <a:solidFill>
                <a:schemeClr val="dk1"/>
              </a:solidFill>
              <a:latin typeface="Calibri"/>
              <a:ea typeface="Calibri"/>
              <a:cs typeface="Calibri"/>
              <a:sym typeface="Calibri"/>
            </a:endParaRPr>
          </a:p>
        </p:txBody>
      </p:sp>
      <p:pic>
        <p:nvPicPr>
          <p:cNvPr id="595" name="Google Shape;595;p53"/>
          <p:cNvPicPr preferRelativeResize="0"/>
          <p:nvPr/>
        </p:nvPicPr>
        <p:blipFill rotWithShape="1">
          <a:blip r:embed="rId3">
            <a:alphaModFix/>
          </a:blip>
          <a:srcRect b="0" l="0" r="12644" t="0"/>
          <a:stretch/>
        </p:blipFill>
        <p:spPr>
          <a:xfrm>
            <a:off x="729357" y="2257298"/>
            <a:ext cx="7132108" cy="22173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 name="Google Shape;603;p54"/>
          <p:cNvSpPr/>
          <p:nvPr/>
        </p:nvSpPr>
        <p:spPr>
          <a:xfrm>
            <a:off x="1171905" y="1164729"/>
            <a:ext cx="6800190" cy="338554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PE" sz="1800">
                <a:solidFill>
                  <a:schemeClr val="lt1"/>
                </a:solidFill>
                <a:latin typeface="Calibri"/>
                <a:ea typeface="Calibri"/>
                <a:cs typeface="Calibri"/>
                <a:sym typeface="Calibri"/>
              </a:rPr>
              <a:t>Un sitio web es un “espacio” donde se comparte información virtual que puede ser vista por un usuario mediante un explorador web.</a:t>
            </a:r>
            <a:endParaRPr sz="1200">
              <a:solidFill>
                <a:schemeClr val="lt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PE" sz="1800">
                <a:solidFill>
                  <a:schemeClr val="lt1"/>
                </a:solidFill>
                <a:latin typeface="Calibri"/>
                <a:ea typeface="Calibri"/>
                <a:cs typeface="Calibri"/>
                <a:sym typeface="Calibri"/>
              </a:rPr>
              <a:t>Un sitio web puede definirse como un conjunto ordenado de archivos que incluyen páginas HTML, imágenes, videos, etc.</a:t>
            </a:r>
            <a:endParaRPr sz="1200">
              <a:solidFill>
                <a:schemeClr val="lt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PE" sz="1800">
                <a:solidFill>
                  <a:schemeClr val="lt1"/>
                </a:solidFill>
                <a:latin typeface="Calibri"/>
                <a:ea typeface="Calibri"/>
                <a:cs typeface="Calibri"/>
                <a:sym typeface="Calibri"/>
              </a:rPr>
              <a:t>HTML es el lenguaje básico para el diseño y desarrollo web y define la estructura de una página.</a:t>
            </a:r>
            <a:endParaRPr sz="1200">
              <a:solidFill>
                <a:schemeClr val="lt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PE" sz="1800">
                <a:solidFill>
                  <a:schemeClr val="lt1"/>
                </a:solidFill>
                <a:latin typeface="Calibri"/>
                <a:ea typeface="Calibri"/>
                <a:cs typeface="Calibri"/>
                <a:sym typeface="Calibri"/>
              </a:rPr>
              <a:t>CSS define la apariencia y el estilo de un sitio web.</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0" lvl="1" marL="457200" marR="0" rtl="0" algn="l">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604" name="Google Shape;604;p5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chemeClr val="lt1"/>
                </a:solidFill>
                <a:latin typeface="Calibri"/>
                <a:ea typeface="Calibri"/>
                <a:cs typeface="Calibri"/>
                <a:sym typeface="Calibri"/>
              </a:rPr>
              <a:t>/ CONCLUSIONES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BIBLIOGRAFÍA</a:t>
            </a:r>
            <a:endParaRPr/>
          </a:p>
        </p:txBody>
      </p:sp>
      <p:sp>
        <p:nvSpPr>
          <p:cNvPr id="612" name="Google Shape;612;p55"/>
          <p:cNvSpPr txBox="1"/>
          <p:nvPr/>
        </p:nvSpPr>
        <p:spPr>
          <a:xfrm>
            <a:off x="629189" y="674773"/>
            <a:ext cx="8106900" cy="452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dk1"/>
              </a:buClr>
              <a:buSzPts val="1400"/>
              <a:buFont typeface="Calibri"/>
              <a:buNone/>
            </a:pPr>
            <a:r>
              <a:rPr lang="es-PE" sz="1400">
                <a:solidFill>
                  <a:schemeClr val="dk1"/>
                </a:solidFill>
                <a:latin typeface="Calibri"/>
                <a:ea typeface="Calibri"/>
                <a:cs typeface="Calibri"/>
                <a:sym typeface="Calibri"/>
              </a:rPr>
              <a:t>Arcoya, E. (2020). ¿Por qué es importante tener un sitio web para el negocio? Recuperado de </a:t>
            </a:r>
            <a:r>
              <a:rPr lang="es-PE" sz="1400" u="sng">
                <a:solidFill>
                  <a:schemeClr val="dk1"/>
                </a:solidFill>
                <a:latin typeface="Calibri"/>
                <a:ea typeface="Calibri"/>
                <a:cs typeface="Calibri"/>
                <a:sym typeface="Calibri"/>
                <a:hlinkClick r:id="rId3">
                  <a:extLst>
                    <a:ext uri="{A12FA001-AC4F-418D-AE19-62706E023703}">
                      <ahyp:hlinkClr val="tx"/>
                    </a:ext>
                  </a:extLst>
                </a:hlinkClick>
              </a:rPr>
              <a:t>https://www.actualidadecommerce.com/sitio-web/</a:t>
            </a:r>
            <a:r>
              <a:rPr lang="es-PE"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lang="es-PE" sz="1400">
                <a:solidFill>
                  <a:schemeClr val="dk1"/>
                </a:solidFill>
                <a:latin typeface="Calibri"/>
                <a:ea typeface="Calibri"/>
                <a:cs typeface="Calibri"/>
                <a:sym typeface="Calibri"/>
              </a:rPr>
              <a:t>Chrome Developers. (s.f.). Chrome DevTools Documentation. Recuperado de </a:t>
            </a:r>
            <a:r>
              <a:rPr lang="es-PE" sz="1400" u="sng">
                <a:solidFill>
                  <a:schemeClr val="dk1"/>
                </a:solidFill>
                <a:latin typeface="Calibri"/>
                <a:ea typeface="Calibri"/>
                <a:cs typeface="Calibri"/>
                <a:sym typeface="Calibri"/>
                <a:hlinkClick r:id="rId4">
                  <a:extLst>
                    <a:ext uri="{A12FA001-AC4F-418D-AE19-62706E023703}">
                      <ahyp:hlinkClr val="tx"/>
                    </a:ext>
                  </a:extLst>
                </a:hlinkClick>
              </a:rPr>
              <a:t>https://developer.chrome.com/docs/devtools/</a:t>
            </a:r>
            <a:r>
              <a:rPr lang="es-PE"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lang="es-PE" sz="1400">
                <a:solidFill>
                  <a:schemeClr val="dk1"/>
                </a:solidFill>
                <a:latin typeface="Calibri"/>
                <a:ea typeface="Calibri"/>
                <a:cs typeface="Calibri"/>
                <a:sym typeface="Calibri"/>
              </a:rPr>
              <a:t>Mare Nostrum Business School (2020). ¿Qué son y para qué sirven las etiquetas HTML? Recuperado de </a:t>
            </a:r>
            <a:r>
              <a:rPr lang="es-PE" sz="1400" u="sng">
                <a:solidFill>
                  <a:schemeClr val="dk1"/>
                </a:solidFill>
                <a:latin typeface="Calibri"/>
                <a:ea typeface="Calibri"/>
                <a:cs typeface="Calibri"/>
                <a:sym typeface="Calibri"/>
                <a:hlinkClick r:id="rId5">
                  <a:extLst>
                    <a:ext uri="{A12FA001-AC4F-418D-AE19-62706E023703}">
                      <ahyp:hlinkClr val="tx"/>
                    </a:ext>
                  </a:extLst>
                </a:hlinkClick>
              </a:rPr>
              <a:t>https://escuelamarenostrum.com/que-son-las-etiquetas-html/</a:t>
            </a:r>
            <a:r>
              <a:rPr lang="es-PE"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lang="es-PE" sz="1400">
                <a:solidFill>
                  <a:schemeClr val="dk1"/>
                </a:solidFill>
                <a:latin typeface="Calibri"/>
                <a:ea typeface="Calibri"/>
                <a:cs typeface="Calibri"/>
                <a:sym typeface="Calibri"/>
              </a:rPr>
              <a:t>MDN Web Docs. (2021). HTML: Lenguaje de etiquetas de hipertexto. Recuperado de: </a:t>
            </a:r>
            <a:r>
              <a:rPr lang="es-PE" sz="1400" u="sng">
                <a:solidFill>
                  <a:schemeClr val="dk1"/>
                </a:solidFill>
                <a:latin typeface="Calibri"/>
                <a:ea typeface="Calibri"/>
                <a:cs typeface="Calibri"/>
                <a:sym typeface="Calibri"/>
                <a:hlinkClick r:id="rId6">
                  <a:extLst>
                    <a:ext uri="{A12FA001-AC4F-418D-AE19-62706E023703}">
                      <ahyp:hlinkClr val="tx"/>
                    </a:ext>
                  </a:extLst>
                </a:hlinkClick>
              </a:rPr>
              <a:t>https://developer.mozilla.org/es/docs/Web/HTML</a:t>
            </a:r>
            <a:r>
              <a:rPr lang="es-PE"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lang="es-PE" sz="1400">
                <a:solidFill>
                  <a:schemeClr val="dk1"/>
                </a:solidFill>
                <a:latin typeface="Calibri"/>
                <a:ea typeface="Calibri"/>
                <a:cs typeface="Calibri"/>
                <a:sym typeface="Calibri"/>
              </a:rPr>
              <a:t>Romero, I. (s.f.). ¿</a:t>
            </a:r>
            <a:r>
              <a:rPr lang="es-PE">
                <a:solidFill>
                  <a:schemeClr val="dk1"/>
                </a:solidFill>
                <a:latin typeface="Calibri"/>
                <a:ea typeface="Calibri"/>
                <a:cs typeface="Calibri"/>
                <a:sym typeface="Calibri"/>
              </a:rPr>
              <a:t>Qué</a:t>
            </a:r>
            <a:r>
              <a:rPr lang="es-PE" sz="1400">
                <a:solidFill>
                  <a:schemeClr val="dk1"/>
                </a:solidFill>
                <a:latin typeface="Calibri"/>
                <a:ea typeface="Calibri"/>
                <a:cs typeface="Calibri"/>
                <a:sym typeface="Calibri"/>
              </a:rPr>
              <a:t> son las etiquetas HTML? Recuperado de </a:t>
            </a:r>
            <a:r>
              <a:rPr lang="es-PE" sz="1400" u="sng">
                <a:solidFill>
                  <a:schemeClr val="dk1"/>
                </a:solidFill>
                <a:latin typeface="Calibri"/>
                <a:ea typeface="Calibri"/>
                <a:cs typeface="Calibri"/>
                <a:sym typeface="Calibri"/>
                <a:hlinkClick r:id="rId7">
                  <a:extLst>
                    <a:ext uri="{A12FA001-AC4F-418D-AE19-62706E023703}">
                      <ahyp:hlinkClr val="tx"/>
                    </a:ext>
                  </a:extLst>
                </a:hlinkClick>
              </a:rPr>
              <a:t>https://acercadehtml.com/manual-html/que-son-las-etiquetas-html.html</a:t>
            </a:r>
            <a:r>
              <a:rPr lang="es-PE"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lang="es-PE" sz="1400">
                <a:solidFill>
                  <a:schemeClr val="dk1"/>
                </a:solidFill>
                <a:latin typeface="Calibri"/>
                <a:ea typeface="Calibri"/>
                <a:cs typeface="Calibri"/>
                <a:sym typeface="Calibri"/>
              </a:rPr>
              <a:t>Valderrabano, A. (s.f.). Los 8 pasos para el diseño de páginas web. Recuperado de </a:t>
            </a:r>
            <a:r>
              <a:rPr lang="es-PE" sz="1400" u="sng">
                <a:solidFill>
                  <a:schemeClr val="dk1"/>
                </a:solidFill>
                <a:latin typeface="Calibri"/>
                <a:ea typeface="Calibri"/>
                <a:cs typeface="Calibri"/>
                <a:sym typeface="Calibri"/>
                <a:hlinkClick r:id="rId8">
                  <a:extLst>
                    <a:ext uri="{A12FA001-AC4F-418D-AE19-62706E023703}">
                      <ahyp:hlinkClr val="tx"/>
                    </a:ext>
                  </a:extLst>
                </a:hlinkClick>
              </a:rPr>
              <a:t>https://inbound.black-n-orange.com/blog/los-8-pasos-para-el-dise%C3%B1o-de-p%C3%A1ginas-web</a:t>
            </a:r>
            <a:r>
              <a:rPr lang="es-PE"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lang="es-PE" sz="1400">
                <a:solidFill>
                  <a:schemeClr val="dk1"/>
                </a:solidFill>
                <a:latin typeface="Calibri"/>
                <a:ea typeface="Calibri"/>
                <a:cs typeface="Calibri"/>
                <a:sym typeface="Calibri"/>
              </a:rPr>
              <a:t>W3Schools. (2021). HTML Tutorial. Recuperado de: </a:t>
            </a:r>
            <a:r>
              <a:rPr lang="es-PE" sz="1400" u="sng">
                <a:solidFill>
                  <a:schemeClr val="dk1"/>
                </a:solidFill>
                <a:latin typeface="Calibri"/>
                <a:ea typeface="Calibri"/>
                <a:cs typeface="Calibri"/>
                <a:sym typeface="Calibri"/>
                <a:hlinkClick r:id="rId9">
                  <a:extLst>
                    <a:ext uri="{A12FA001-AC4F-418D-AE19-62706E023703}">
                      <ahyp:hlinkClr val="tx"/>
                    </a:ext>
                  </a:extLst>
                </a:hlinkClick>
              </a:rPr>
              <a:t>https://www.w3schools.com/html/</a:t>
            </a:r>
            <a:r>
              <a:rPr lang="es-PE" sz="1400">
                <a:solidFill>
                  <a:schemeClr val="dk1"/>
                </a:solidFill>
                <a:latin typeface="Calibri"/>
                <a:ea typeface="Calibri"/>
                <a:cs typeface="Calibri"/>
                <a:sym typeface="Calibri"/>
              </a:rPr>
              <a:t>.</a:t>
            </a:r>
            <a:endParaRPr/>
          </a:p>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lang="es-PE" sz="1400">
                <a:solidFill>
                  <a:schemeClr val="dk1"/>
                </a:solidFill>
                <a:latin typeface="Calibri"/>
                <a:ea typeface="Calibri"/>
                <a:cs typeface="Calibri"/>
                <a:sym typeface="Calibri"/>
              </a:rPr>
              <a:t>Get started with Visual Studio Code. Recuperado de: </a:t>
            </a:r>
            <a:r>
              <a:rPr lang="es-PE" sz="1400" u="sng">
                <a:solidFill>
                  <a:schemeClr val="dk1"/>
                </a:solidFill>
                <a:latin typeface="Calibri"/>
                <a:ea typeface="Calibri"/>
                <a:cs typeface="Calibri"/>
                <a:sym typeface="Calibri"/>
                <a:hlinkClick r:id="rId10">
                  <a:extLst>
                    <a:ext uri="{A12FA001-AC4F-418D-AE19-62706E023703}">
                      <ahyp:hlinkClr val="tx"/>
                    </a:ext>
                  </a:extLst>
                </a:hlinkClick>
              </a:rPr>
              <a:t>https://code.visualstudio.com/learn</a:t>
            </a:r>
            <a:endParaRPr sz="14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6"/>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6"/>
          <p:cNvSpPr/>
          <p:nvPr/>
        </p:nvSpPr>
        <p:spPr>
          <a:xfrm>
            <a:off x="424252" y="3703125"/>
            <a:ext cx="7966170" cy="86671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s-PE" sz="2800">
                <a:solidFill>
                  <a:schemeClr val="lt1"/>
                </a:solidFill>
                <a:latin typeface="Calibri"/>
                <a:ea typeface="Calibri"/>
                <a:cs typeface="Calibri"/>
                <a:sym typeface="Calibri"/>
              </a:rPr>
              <a:t>/ EDITORES HTML</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7"/>
          <p:cNvSpPr txBox="1"/>
          <p:nvPr/>
        </p:nvSpPr>
        <p:spPr>
          <a:xfrm>
            <a:off x="511341" y="826950"/>
            <a:ext cx="4245594" cy="172354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editor HTML es un software de edición de texto que ofrece facilidades para escribir código HTML como puede ser el resaltado de sintaxis, autocompletado de palabras clave, etc.</a:t>
            </a:r>
            <a:endParaRPr sz="1200">
              <a:solidFill>
                <a:schemeClr val="dk1"/>
              </a:solidFill>
              <a:latin typeface="Calibri"/>
              <a:ea typeface="Calibri"/>
              <a:cs typeface="Calibri"/>
              <a:sym typeface="Calibri"/>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Algunos editores disponibles en el mercado son los siguientes:</a:t>
            </a:r>
            <a:endParaRPr b="1" sz="1600">
              <a:solidFill>
                <a:srgbClr val="262626"/>
              </a:solidFill>
              <a:latin typeface="Calibri"/>
              <a:ea typeface="Calibri"/>
              <a:cs typeface="Calibri"/>
              <a:sym typeface="Calibri"/>
            </a:endParaRPr>
          </a:p>
        </p:txBody>
      </p:sp>
      <p:sp>
        <p:nvSpPr>
          <p:cNvPr id="88" name="Google Shape;88;p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438AD7"/>
              </a:buClr>
              <a:buSzPts val="1700"/>
              <a:buFont typeface="Calibri"/>
              <a:buNone/>
            </a:pPr>
            <a:r>
              <a:rPr lang="es-PE" sz="1700">
                <a:solidFill>
                  <a:srgbClr val="438AD7"/>
                </a:solidFill>
                <a:latin typeface="Calibri"/>
                <a:ea typeface="Calibri"/>
                <a:cs typeface="Calibri"/>
                <a:sym typeface="Calibri"/>
              </a:rPr>
              <a:t>/ EDITORES HTML</a:t>
            </a:r>
            <a:endParaRPr sz="1200">
              <a:solidFill>
                <a:schemeClr val="dk1"/>
              </a:solidFill>
              <a:latin typeface="Calibri"/>
              <a:ea typeface="Calibri"/>
              <a:cs typeface="Calibri"/>
              <a:sym typeface="Calibri"/>
            </a:endParaRPr>
          </a:p>
        </p:txBody>
      </p:sp>
      <p:pic>
        <p:nvPicPr>
          <p:cNvPr descr="Icono&#10;&#10;Descripción generada automáticamente con confianza media" id="89" name="Google Shape;89;p7"/>
          <p:cNvPicPr preferRelativeResize="0"/>
          <p:nvPr/>
        </p:nvPicPr>
        <p:blipFill rotWithShape="1">
          <a:blip r:embed="rId3">
            <a:alphaModFix/>
          </a:blip>
          <a:srcRect b="0" l="0" r="0" t="0"/>
          <a:stretch/>
        </p:blipFill>
        <p:spPr>
          <a:xfrm>
            <a:off x="511341" y="3737418"/>
            <a:ext cx="1980000" cy="500406"/>
          </a:xfrm>
          <a:prstGeom prst="rect">
            <a:avLst/>
          </a:prstGeom>
          <a:noFill/>
          <a:ln>
            <a:noFill/>
          </a:ln>
        </p:spPr>
      </p:pic>
      <p:pic>
        <p:nvPicPr>
          <p:cNvPr descr="Notepad++" id="90" name="Google Shape;90;p7"/>
          <p:cNvPicPr preferRelativeResize="0"/>
          <p:nvPr/>
        </p:nvPicPr>
        <p:blipFill rotWithShape="1">
          <a:blip r:embed="rId4">
            <a:alphaModFix/>
          </a:blip>
          <a:srcRect b="0" l="0" r="0" t="0"/>
          <a:stretch/>
        </p:blipFill>
        <p:spPr>
          <a:xfrm>
            <a:off x="6590203" y="3364652"/>
            <a:ext cx="1980000" cy="1428962"/>
          </a:xfrm>
          <a:prstGeom prst="rect">
            <a:avLst/>
          </a:prstGeom>
          <a:noFill/>
          <a:ln>
            <a:noFill/>
          </a:ln>
        </p:spPr>
      </p:pic>
      <p:grpSp>
        <p:nvGrpSpPr>
          <p:cNvPr id="91" name="Google Shape;91;p7"/>
          <p:cNvGrpSpPr/>
          <p:nvPr/>
        </p:nvGrpSpPr>
        <p:grpSpPr>
          <a:xfrm>
            <a:off x="4893125" y="3562742"/>
            <a:ext cx="1110689" cy="1350163"/>
            <a:chOff x="6131058" y="2058056"/>
            <a:chExt cx="1110689" cy="1350163"/>
          </a:xfrm>
        </p:grpSpPr>
        <p:pic>
          <p:nvPicPr>
            <p:cNvPr descr="Manticore Labs ec - Desarrollo Web y Móvil en el Ecuador Creación y uso de  snippets en Sublime Text Editor de texto" id="92" name="Google Shape;92;p7"/>
            <p:cNvPicPr preferRelativeResize="0"/>
            <p:nvPr/>
          </p:nvPicPr>
          <p:blipFill rotWithShape="1">
            <a:blip r:embed="rId5">
              <a:alphaModFix/>
            </a:blip>
            <a:srcRect b="0" l="0" r="0" t="0"/>
            <a:stretch/>
          </p:blipFill>
          <p:spPr>
            <a:xfrm>
              <a:off x="6170012" y="2058056"/>
              <a:ext cx="1032783" cy="1032783"/>
            </a:xfrm>
            <a:prstGeom prst="rect">
              <a:avLst/>
            </a:prstGeom>
            <a:noFill/>
            <a:ln>
              <a:noFill/>
            </a:ln>
          </p:spPr>
        </p:pic>
        <p:sp>
          <p:nvSpPr>
            <p:cNvPr id="93" name="Google Shape;93;p7"/>
            <p:cNvSpPr txBox="1"/>
            <p:nvPr/>
          </p:nvSpPr>
          <p:spPr>
            <a:xfrm>
              <a:off x="6131058" y="3100442"/>
              <a:ext cx="111068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Calibri"/>
                <a:buNone/>
              </a:pPr>
              <a:r>
                <a:rPr lang="es-PE" sz="1400">
                  <a:solidFill>
                    <a:schemeClr val="dk1"/>
                  </a:solidFill>
                  <a:latin typeface="Calibri"/>
                  <a:ea typeface="Calibri"/>
                  <a:cs typeface="Calibri"/>
                  <a:sym typeface="Calibri"/>
                </a:rPr>
                <a:t>Sublime Text</a:t>
              </a:r>
              <a:endParaRPr sz="1800">
                <a:solidFill>
                  <a:schemeClr val="dk1"/>
                </a:solidFill>
                <a:latin typeface="Calibri"/>
                <a:ea typeface="Calibri"/>
                <a:cs typeface="Calibri"/>
                <a:sym typeface="Calibri"/>
              </a:endParaRPr>
            </a:p>
          </p:txBody>
        </p:sp>
      </p:grpSp>
      <p:grpSp>
        <p:nvGrpSpPr>
          <p:cNvPr id="94" name="Google Shape;94;p7"/>
          <p:cNvGrpSpPr/>
          <p:nvPr/>
        </p:nvGrpSpPr>
        <p:grpSpPr>
          <a:xfrm>
            <a:off x="2616272" y="3487120"/>
            <a:ext cx="1955728" cy="1501408"/>
            <a:chOff x="2200012" y="3664518"/>
            <a:chExt cx="1955728" cy="1501408"/>
          </a:xfrm>
        </p:grpSpPr>
        <p:pic>
          <p:nvPicPr>
            <p:cNvPr id="95" name="Google Shape;95;p7"/>
            <p:cNvPicPr preferRelativeResize="0"/>
            <p:nvPr/>
          </p:nvPicPr>
          <p:blipFill rotWithShape="1">
            <a:blip r:embed="rId6">
              <a:alphaModFix/>
            </a:blip>
            <a:srcRect b="0" l="0" r="0" t="0"/>
            <a:stretch/>
          </p:blipFill>
          <p:spPr>
            <a:xfrm>
              <a:off x="2580921" y="3664518"/>
              <a:ext cx="1193910" cy="1193910"/>
            </a:xfrm>
            <a:prstGeom prst="rect">
              <a:avLst/>
            </a:prstGeom>
            <a:noFill/>
            <a:ln>
              <a:noFill/>
            </a:ln>
          </p:spPr>
        </p:pic>
        <p:sp>
          <p:nvSpPr>
            <p:cNvPr id="96" name="Google Shape;96;p7"/>
            <p:cNvSpPr txBox="1"/>
            <p:nvPr/>
          </p:nvSpPr>
          <p:spPr>
            <a:xfrm>
              <a:off x="2200012" y="4858149"/>
              <a:ext cx="19557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Calibri"/>
                <a:buNone/>
              </a:pPr>
              <a:r>
                <a:rPr lang="es-PE" sz="1400">
                  <a:solidFill>
                    <a:schemeClr val="dk1"/>
                  </a:solidFill>
                  <a:latin typeface="Calibri"/>
                  <a:ea typeface="Calibri"/>
                  <a:cs typeface="Calibri"/>
                  <a:sym typeface="Calibri"/>
                </a:rPr>
                <a:t>Adobe Dreamweaver CC</a:t>
              </a:r>
              <a:endParaRPr sz="1800">
                <a:solidFill>
                  <a:schemeClr val="dk1"/>
                </a:solidFill>
                <a:latin typeface="Calibri"/>
                <a:ea typeface="Calibri"/>
                <a:cs typeface="Calibri"/>
                <a:sym typeface="Calibri"/>
              </a:endParaRPr>
            </a:p>
          </p:txBody>
        </p:sp>
      </p:grpSp>
      <p:pic>
        <p:nvPicPr>
          <p:cNvPr descr="Primeros pasos con Visual Studio Code para PowerShell - Sobrebits" id="97" name="Google Shape;97;p7"/>
          <p:cNvPicPr preferRelativeResize="0"/>
          <p:nvPr/>
        </p:nvPicPr>
        <p:blipFill rotWithShape="1">
          <a:blip r:embed="rId7">
            <a:alphaModFix/>
          </a:blip>
          <a:srcRect b="0" l="0" r="0" t="0"/>
          <a:stretch/>
        </p:blipFill>
        <p:spPr>
          <a:xfrm>
            <a:off x="4932079" y="615231"/>
            <a:ext cx="3929336" cy="19646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438AD7"/>
              </a:buClr>
              <a:buSzPts val="1700"/>
              <a:buFont typeface="Calibri"/>
              <a:buNone/>
            </a:pPr>
            <a:r>
              <a:rPr lang="es-PE" sz="1700">
                <a:solidFill>
                  <a:srgbClr val="438AD7"/>
                </a:solidFill>
                <a:latin typeface="Calibri"/>
                <a:ea typeface="Calibri"/>
                <a:cs typeface="Calibri"/>
                <a:sym typeface="Calibri"/>
              </a:rPr>
              <a:t>/ EDITORES HTML</a:t>
            </a:r>
            <a:endParaRPr sz="1200">
              <a:solidFill>
                <a:schemeClr val="dk1"/>
              </a:solidFill>
              <a:latin typeface="Calibri"/>
              <a:ea typeface="Calibri"/>
              <a:cs typeface="Calibri"/>
              <a:sym typeface="Calibri"/>
            </a:endParaRPr>
          </a:p>
        </p:txBody>
      </p:sp>
      <p:pic>
        <p:nvPicPr>
          <p:cNvPr descr="Primeros pasos con Visual Studio Code para PowerShell - Sobrebits" id="105" name="Google Shape;105;p8"/>
          <p:cNvPicPr preferRelativeResize="0"/>
          <p:nvPr/>
        </p:nvPicPr>
        <p:blipFill rotWithShape="1">
          <a:blip r:embed="rId3">
            <a:alphaModFix/>
          </a:blip>
          <a:srcRect b="0" l="0" r="0" t="0"/>
          <a:stretch/>
        </p:blipFill>
        <p:spPr>
          <a:xfrm>
            <a:off x="2317914" y="1730457"/>
            <a:ext cx="4508172" cy="2254086"/>
          </a:xfrm>
          <a:prstGeom prst="rect">
            <a:avLst/>
          </a:prstGeom>
          <a:noFill/>
          <a:ln>
            <a:noFill/>
          </a:ln>
        </p:spPr>
      </p:pic>
      <p:sp>
        <p:nvSpPr>
          <p:cNvPr id="106" name="Google Shape;106;p8"/>
          <p:cNvSpPr txBox="1"/>
          <p:nvPr/>
        </p:nvSpPr>
        <p:spPr>
          <a:xfrm>
            <a:off x="2254086" y="1207321"/>
            <a:ext cx="4572000" cy="369332"/>
          </a:xfrm>
          <a:prstGeom prst="rect">
            <a:avLst/>
          </a:prstGeom>
          <a:noFill/>
          <a:ln>
            <a:noFill/>
          </a:ln>
        </p:spPr>
        <p:txBody>
          <a:bodyPr anchorCtr="0" anchor="t" bIns="45700" lIns="91425" spcFirstLastPara="1" rIns="91425" wrap="square" tIns="45700">
            <a:spAutoFit/>
          </a:bodyPr>
          <a:lstStyle/>
          <a:p>
            <a:pPr indent="0" lvl="0" marL="11725" marR="0" rtl="0" algn="ctr">
              <a:spcBef>
                <a:spcPts val="0"/>
              </a:spcBef>
              <a:spcAft>
                <a:spcPts val="0"/>
              </a:spcAft>
              <a:buNone/>
            </a:pPr>
            <a:r>
              <a:rPr lang="es-PE" sz="1800">
                <a:solidFill>
                  <a:srgbClr val="262626"/>
                </a:solidFill>
                <a:latin typeface="Calibri"/>
                <a:ea typeface="Calibri"/>
                <a:cs typeface="Calibri"/>
                <a:sym typeface="Calibri"/>
              </a:rPr>
              <a:t>El editor que se utilizará en el curso es:</a:t>
            </a:r>
            <a:endParaRPr b="1" sz="1800">
              <a:solidFill>
                <a:srgbClr val="262626"/>
              </a:solidFill>
              <a:latin typeface="Calibri"/>
              <a:ea typeface="Calibri"/>
              <a:cs typeface="Calibri"/>
              <a:sym typeface="Calibri"/>
            </a:endParaRPr>
          </a:p>
        </p:txBody>
      </p:sp>
      <p:sp>
        <p:nvSpPr>
          <p:cNvPr id="107" name="Google Shape;107;p8"/>
          <p:cNvSpPr txBox="1"/>
          <p:nvPr/>
        </p:nvSpPr>
        <p:spPr>
          <a:xfrm>
            <a:off x="2286000" y="4138347"/>
            <a:ext cx="4572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lang="es-PE" sz="1800" u="sng">
                <a:solidFill>
                  <a:schemeClr val="dk1"/>
                </a:solidFill>
                <a:latin typeface="Calibri"/>
                <a:ea typeface="Calibri"/>
                <a:cs typeface="Calibri"/>
                <a:sym typeface="Calibri"/>
                <a:hlinkClick r:id="rId4">
                  <a:extLst>
                    <a:ext uri="{A12FA001-AC4F-418D-AE19-62706E023703}">
                      <ahyp:hlinkClr val="tx"/>
                    </a:ext>
                  </a:extLst>
                </a:hlinkClick>
              </a:rPr>
              <a:t>https://code.visualstudio.com/</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9"/>
          <p:cNvSpPr txBox="1"/>
          <p:nvPr/>
        </p:nvSpPr>
        <p:spPr>
          <a:xfrm>
            <a:off x="511341" y="826950"/>
            <a:ext cx="8164347" cy="1354217"/>
          </a:xfrm>
          <a:prstGeom prst="rect">
            <a:avLst/>
          </a:prstGeom>
          <a:noFill/>
          <a:ln>
            <a:noFill/>
          </a:ln>
        </p:spPr>
        <p:txBody>
          <a:bodyPr anchorCtr="0" anchor="t" bIns="0" lIns="0" spcFirstLastPara="1" rIns="0" wrap="square" tIns="0">
            <a:spAutoFit/>
          </a:bodyPr>
          <a:lstStyle/>
          <a:p>
            <a:pPr indent="-342900" lvl="0" marL="354625" marR="0" rtl="0" algn="l">
              <a:spcBef>
                <a:spcPts val="0"/>
              </a:spcBef>
              <a:spcAft>
                <a:spcPts val="0"/>
              </a:spcAft>
              <a:buClr>
                <a:srgbClr val="0070C0"/>
              </a:buClr>
              <a:buSzPts val="1600"/>
              <a:buFont typeface="Calibri"/>
              <a:buAutoNum type="arabicPeriod"/>
            </a:pPr>
            <a:r>
              <a:rPr lang="es-PE" sz="1600">
                <a:solidFill>
                  <a:srgbClr val="262626"/>
                </a:solidFill>
                <a:latin typeface="Calibri"/>
                <a:ea typeface="Calibri"/>
                <a:cs typeface="Calibri"/>
                <a:sym typeface="Calibri"/>
              </a:rPr>
              <a:t>Visual Studio Code es un software gratuito elaborado por Microsoft.</a:t>
            </a:r>
            <a:endParaRPr/>
          </a:p>
          <a:p>
            <a:pPr indent="-241300" lvl="0" marL="354625" marR="0" rtl="0" algn="l">
              <a:spcBef>
                <a:spcPts val="0"/>
              </a:spcBef>
              <a:spcAft>
                <a:spcPts val="0"/>
              </a:spcAft>
              <a:buClr>
                <a:srgbClr val="0070C0"/>
              </a:buClr>
              <a:buSzPts val="1600"/>
              <a:buFont typeface="Calibri"/>
              <a:buNone/>
            </a:pPr>
            <a:r>
              <a:t/>
            </a:r>
            <a:endParaRPr sz="1200">
              <a:solidFill>
                <a:schemeClr val="dk1"/>
              </a:solidFill>
              <a:latin typeface="Calibri"/>
              <a:ea typeface="Calibri"/>
              <a:cs typeface="Calibri"/>
              <a:sym typeface="Calibri"/>
            </a:endParaRPr>
          </a:p>
          <a:p>
            <a:pPr indent="-342900" lvl="0" marL="354625" marR="0" rtl="0" algn="l">
              <a:spcBef>
                <a:spcPts val="0"/>
              </a:spcBef>
              <a:spcAft>
                <a:spcPts val="0"/>
              </a:spcAft>
              <a:buClr>
                <a:srgbClr val="0070C0"/>
              </a:buClr>
              <a:buSzPts val="1600"/>
              <a:buFont typeface="Calibri"/>
              <a:buAutoNum type="arabicPeriod"/>
            </a:pPr>
            <a:r>
              <a:rPr lang="es-PE" sz="1600">
                <a:solidFill>
                  <a:srgbClr val="262626"/>
                </a:solidFill>
                <a:latin typeface="Calibri"/>
                <a:ea typeface="Calibri"/>
                <a:cs typeface="Calibri"/>
                <a:sym typeface="Calibri"/>
              </a:rPr>
              <a:t>Ofrece una gran cantidad de plugins para personalizarlo y hacerlo más fácil de utilizar.</a:t>
            </a:r>
            <a:endParaRPr/>
          </a:p>
          <a:p>
            <a:pPr indent="-241300" lvl="0" marL="354625" marR="0" rtl="0" algn="l">
              <a:spcBef>
                <a:spcPts val="0"/>
              </a:spcBef>
              <a:spcAft>
                <a:spcPts val="0"/>
              </a:spcAft>
              <a:buClr>
                <a:srgbClr val="0070C0"/>
              </a:buClr>
              <a:buSzPts val="1600"/>
              <a:buFont typeface="Calibri"/>
              <a:buNone/>
            </a:pPr>
            <a:r>
              <a:t/>
            </a:r>
            <a:endParaRPr sz="1200">
              <a:solidFill>
                <a:schemeClr val="dk1"/>
              </a:solidFill>
              <a:latin typeface="Calibri"/>
              <a:ea typeface="Calibri"/>
              <a:cs typeface="Calibri"/>
              <a:sym typeface="Calibri"/>
            </a:endParaRPr>
          </a:p>
          <a:p>
            <a:pPr indent="-342900" lvl="0" marL="354625" marR="0" rtl="0" algn="l">
              <a:spcBef>
                <a:spcPts val="0"/>
              </a:spcBef>
              <a:spcAft>
                <a:spcPts val="0"/>
              </a:spcAft>
              <a:buClr>
                <a:srgbClr val="0070C0"/>
              </a:buClr>
              <a:buSzPts val="1600"/>
              <a:buFont typeface="Calibri"/>
              <a:buAutoNum type="arabicPeriod"/>
            </a:pPr>
            <a:r>
              <a:rPr lang="es-PE" sz="1600">
                <a:solidFill>
                  <a:srgbClr val="262626"/>
                </a:solidFill>
                <a:latin typeface="Calibri"/>
                <a:ea typeface="Calibri"/>
                <a:cs typeface="Calibri"/>
                <a:sym typeface="Calibri"/>
              </a:rPr>
              <a:t>Lo podemos descargar y personalizar.</a:t>
            </a:r>
            <a:endParaRPr sz="1200">
              <a:solidFill>
                <a:schemeClr val="dk1"/>
              </a:solidFill>
              <a:latin typeface="Calibri"/>
              <a:ea typeface="Calibri"/>
              <a:cs typeface="Calibri"/>
              <a:sym typeface="Calibri"/>
            </a:endParaRPr>
          </a:p>
          <a:p>
            <a:pPr indent="-66675" lvl="0" marL="180000" marR="0" rtl="0" algn="l">
              <a:spcBef>
                <a:spcPts val="0"/>
              </a:spcBef>
              <a:spcAft>
                <a:spcPts val="0"/>
              </a:spcAft>
              <a:buClr>
                <a:srgbClr val="262626"/>
              </a:buClr>
              <a:buSzPts val="1600"/>
              <a:buFont typeface="Arial"/>
              <a:buNone/>
            </a:pPr>
            <a:r>
              <a:t/>
            </a:r>
            <a:endParaRPr sz="1600">
              <a:solidFill>
                <a:srgbClr val="262626"/>
              </a:solidFill>
              <a:latin typeface="Calibri"/>
              <a:ea typeface="Calibri"/>
              <a:cs typeface="Calibri"/>
              <a:sym typeface="Calibri"/>
            </a:endParaRPr>
          </a:p>
        </p:txBody>
      </p:sp>
      <p:sp>
        <p:nvSpPr>
          <p:cNvPr id="115" name="Google Shape;115;p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EDITORES HTML</a:t>
            </a:r>
            <a:endParaRPr sz="1700">
              <a:solidFill>
                <a:srgbClr val="438AD7"/>
              </a:solidFill>
              <a:latin typeface="Calibri"/>
              <a:ea typeface="Calibri"/>
              <a:cs typeface="Calibri"/>
              <a:sym typeface="Calibri"/>
            </a:endParaRPr>
          </a:p>
        </p:txBody>
      </p:sp>
      <p:sp>
        <p:nvSpPr>
          <p:cNvPr id="116" name="Google Shape;116;p9"/>
          <p:cNvSpPr/>
          <p:nvPr/>
        </p:nvSpPr>
        <p:spPr>
          <a:xfrm>
            <a:off x="1861614" y="3758523"/>
            <a:ext cx="545285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PE" sz="2800">
                <a:solidFill>
                  <a:srgbClr val="262626"/>
                </a:solidFill>
                <a:latin typeface="Calibri"/>
                <a:ea typeface="Calibri"/>
                <a:cs typeface="Calibri"/>
                <a:sym typeface="Calibri"/>
              </a:rPr>
              <a:t>FOTO horizontal</a:t>
            </a:r>
            <a:endParaRPr/>
          </a:p>
        </p:txBody>
      </p:sp>
      <p:pic>
        <p:nvPicPr>
          <p:cNvPr id="117" name="Google Shape;117;p9"/>
          <p:cNvPicPr preferRelativeResize="0"/>
          <p:nvPr/>
        </p:nvPicPr>
        <p:blipFill rotWithShape="1">
          <a:blip r:embed="rId3">
            <a:alphaModFix/>
          </a:blip>
          <a:srcRect b="11417" l="0" r="0" t="16886"/>
          <a:stretch/>
        </p:blipFill>
        <p:spPr>
          <a:xfrm>
            <a:off x="685800" y="2181167"/>
            <a:ext cx="7772400" cy="29287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